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1" r:id="rId2"/>
    <p:sldId id="274" r:id="rId3"/>
    <p:sldId id="270" r:id="rId4"/>
    <p:sldId id="271" r:id="rId5"/>
    <p:sldId id="280" r:id="rId6"/>
    <p:sldId id="272" r:id="rId7"/>
    <p:sldId id="276" r:id="rId8"/>
    <p:sldId id="273" r:id="rId9"/>
    <p:sldId id="278" r:id="rId10"/>
    <p:sldId id="279" r:id="rId11"/>
    <p:sldId id="284" r:id="rId12"/>
    <p:sldId id="283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62AE"/>
    <a:srgbClr val="ED2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9BDD2E-3186-4369-B15D-F93DAC0C48A0}" type="datetimeFigureOut">
              <a:rPr lang="es-ES" smtClean="0"/>
              <a:t>26/11/2022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DE60E3-F6BC-4FD0-B88A-05230644CE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9337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Ultrasound</a:t>
            </a:r>
            <a:r>
              <a:rPr lang="en-US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 Probe </a:t>
            </a:r>
            <a:r>
              <a:rPr lang="en-US" b="1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Curvex</a:t>
            </a:r>
            <a:r>
              <a:rPr lang="en-US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 Array Transducer 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3640E-D2EA-4735-9263-CF3055F57D18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9769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DA6527-14CB-D4DC-A3E1-C62E8520E1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AC842B-C356-908E-5102-7864F29BC5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8EF02D-5010-77C7-61A4-3DAD0AA5A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B99A0-4251-4049-B2F4-29BBCB945EA0}" type="datetimeFigureOut">
              <a:rPr lang="es-ES" smtClean="0"/>
              <a:t>26/11/2022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2C30DB-6719-A576-9209-18CF58DCC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BC383B-1AE1-128A-9653-9440A9F3E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EE4-7CA3-47E1-A906-D4FC9A233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6451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82B0DB-D6CB-CDC4-1FE6-44E66340D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46CA9E-E918-0257-0EDF-886B2A5901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D4167C-F813-4AF9-EB30-D1407D6FC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B99A0-4251-4049-B2F4-29BBCB945EA0}" type="datetimeFigureOut">
              <a:rPr lang="es-ES" smtClean="0"/>
              <a:t>26/11/2022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43C176-AF93-1E8C-C917-91685C8A7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777C30-21D8-BF20-1DFA-89E59B2BC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EE4-7CA3-47E1-A906-D4FC9A233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2252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3ADFA-E4D7-0322-60DD-7FC7D29DE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8B54FF-A2B3-DF86-B2FC-EC8907F0B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2F0433-B781-E3D4-34D7-45B862695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B99A0-4251-4049-B2F4-29BBCB945EA0}" type="datetimeFigureOut">
              <a:rPr lang="es-ES" smtClean="0"/>
              <a:t>26/11/2022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AF6546-2D34-4797-95BF-5B56E136E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7D1836-84D8-96C5-0CE1-F98B9E4CE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EE4-7CA3-47E1-A906-D4FC9A233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6632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C940CF-37E1-2A24-DEAA-511B50DBE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A2809C-3306-EC1A-AE6B-56CF91DC5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BC34069-0E64-6BCF-0A1E-20DA4135D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8F76AEB-87D7-EE65-10E9-D5D5EB483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B99A0-4251-4049-B2F4-29BBCB945EA0}" type="datetimeFigureOut">
              <a:rPr lang="es-ES" smtClean="0"/>
              <a:t>26/11/2022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D18BC74-FD59-8D29-667E-29816E95C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6A0ED1-354E-BEE6-E6EA-36B95C09F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EE4-7CA3-47E1-A906-D4FC9A233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5643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467025-FC62-FA0C-75A1-1F698B629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91B386A-9ECB-0E29-C1C5-2511D278FF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1934234-40FE-9659-7144-1CFB86601B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632100B-31BD-524E-C162-DC19D50BF4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1815D62-BA99-97F2-8CB4-7E6915E87D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4B3113D-FCC6-3CD7-CE4E-32DD5F8DB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B99A0-4251-4049-B2F4-29BBCB945EA0}" type="datetimeFigureOut">
              <a:rPr lang="es-ES" smtClean="0"/>
              <a:t>26/11/2022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3E359B4-9CEB-074E-82AA-CEB23D0F5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C67941F-886E-AB7F-8D04-802A951D8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EE4-7CA3-47E1-A906-D4FC9A233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6492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BDD7F3-5A05-60D1-8BB3-22C8C732C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C543AD4-6B65-6809-11E0-FD69CCD43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B99A0-4251-4049-B2F4-29BBCB945EA0}" type="datetimeFigureOut">
              <a:rPr lang="es-ES" smtClean="0"/>
              <a:t>26/11/2022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CBB386A-D22E-2AB5-7BAB-E7C942277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298BEB-3969-FAA9-FB7C-AD2B6AE7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EE4-7CA3-47E1-A906-D4FC9A233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1433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463E0E8-66D4-BD6D-55F6-F1BF6A01B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B99A0-4251-4049-B2F4-29BBCB945EA0}" type="datetimeFigureOut">
              <a:rPr lang="es-ES" smtClean="0"/>
              <a:t>26/11/2022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BC5E171-AEBD-0C07-F22A-B75FF0594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44FF576-D67D-6D62-12E8-C814DE5D0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EE4-7CA3-47E1-A906-D4FC9A233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2930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9581D1-3DEB-C431-9E1F-2EF752D99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FF4A2C-ED07-CCF1-E6C1-9894178F8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A10CD87-8629-D3FA-7432-1ACCE06912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51D7F79-4F2A-72A6-8E59-90D535BC8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B99A0-4251-4049-B2F4-29BBCB945EA0}" type="datetimeFigureOut">
              <a:rPr lang="es-ES" smtClean="0"/>
              <a:t>26/11/2022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1F0C92A-9C44-BA37-B871-D1EA4BC9D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477DA-795B-99DA-C98B-30F09D878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EE4-7CA3-47E1-A906-D4FC9A233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8440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451D9C-ECF5-10EA-76B4-CE0378FB7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ECF65A3-D30F-E520-012D-8211B39223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FA3EF57-D31B-CE10-FF28-9B7DF12DA0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DC412BC-9AB9-C9F7-5973-55296C44F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B99A0-4251-4049-B2F4-29BBCB945EA0}" type="datetimeFigureOut">
              <a:rPr lang="es-ES" smtClean="0"/>
              <a:t>26/11/2022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45CE6A-96B8-8C35-2576-527E04351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800CFB-CD35-F992-1146-D8B89D5B0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EE4-7CA3-47E1-A906-D4FC9A233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5956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343B22-C201-1B1B-E16D-63856F699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F31E0D2-9BE5-8FF7-18D6-F297BF3F4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55A77D-A694-FBD0-A5F2-5570BF7BB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B99A0-4251-4049-B2F4-29BBCB945EA0}" type="datetimeFigureOut">
              <a:rPr lang="es-ES" smtClean="0"/>
              <a:t>26/11/2022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5ABF7A-BB9A-CC9C-9D39-B6C463BD5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21E598-1847-E995-E505-8E2541CF3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EE4-7CA3-47E1-A906-D4FC9A233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6373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B32D45-9FA6-03BC-428A-171E1CF6FF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AA56F0D-1C06-D523-0FAE-85B0FA6B13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3782C8-9129-8C56-3264-8F014BF0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B99A0-4251-4049-B2F4-29BBCB945EA0}" type="datetimeFigureOut">
              <a:rPr lang="es-ES" smtClean="0"/>
              <a:t>26/11/2022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40DDFB-675A-2C5D-4448-03CBEDDCD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9A71EF-3003-2827-9D1B-C3C789374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01EE4-7CA3-47E1-A906-D4FC9A233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031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6900CF5-2725-EB0E-3706-D16F59BCF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4241151-2ABE-B2F2-83ED-059CA94B5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72746B-C0C7-CE2E-DBF9-2A381E3F3C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B99A0-4251-4049-B2F4-29BBCB945EA0}" type="datetimeFigureOut">
              <a:rPr lang="es-ES" smtClean="0"/>
              <a:t>26/11/2022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D925C1-C07E-556F-177F-802F7D170D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205E60-3638-391C-FBDC-6F5C73D070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01EE4-7CA3-47E1-A906-D4FC9A233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198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gfacts.net/et/jimma-university-specialized-hospital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maria.i.martinez.le&#243;n@gmail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Jimma University - Wiki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29" y="1254586"/>
            <a:ext cx="3311346" cy="4149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08154" y="1320229"/>
            <a:ext cx="7358333" cy="233910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Narrow" panose="020B0606020202030204" pitchFamily="34" charset="0"/>
              </a:rPr>
              <a:t>JIMMA UNIVERSITY SPECIALIZED HOSPITAL</a:t>
            </a:r>
          </a:p>
          <a:p>
            <a:r>
              <a:rPr lang="en-US" dirty="0">
                <a:latin typeface="Arial Narrow" panose="020B0606020202030204" pitchFamily="34" charset="0"/>
                <a:hlinkClick r:id="rId3"/>
              </a:rPr>
              <a:t>https://ugfacts.net/et/jimma-university-specialized-hospital/</a:t>
            </a:r>
            <a:endParaRPr lang="en-US" dirty="0">
              <a:latin typeface="Arial Narrow" panose="020B0606020202030204" pitchFamily="34" charset="0"/>
            </a:endParaRPr>
          </a:p>
          <a:p>
            <a:endParaRPr lang="en-US" sz="2200" dirty="0">
              <a:latin typeface="Arial Narrow" panose="020B0606020202030204" pitchFamily="34" charset="0"/>
            </a:endParaRPr>
          </a:p>
          <a:p>
            <a:endParaRPr lang="en-US" sz="2200" dirty="0">
              <a:latin typeface="Arial Narrow" panose="020B0606020202030204" pitchFamily="34" charset="0"/>
            </a:endParaRPr>
          </a:p>
          <a:p>
            <a:r>
              <a:rPr lang="en-US" sz="3200" dirty="0">
                <a:latin typeface="Arial Narrow" panose="020B0606020202030204" pitchFamily="34" charset="0"/>
              </a:rPr>
              <a:t>Radiological Department</a:t>
            </a:r>
          </a:p>
          <a:p>
            <a:r>
              <a:rPr lang="en-US" sz="2000" dirty="0">
                <a:latin typeface="Arial Narrow" panose="020B0606020202030204" pitchFamily="34" charset="0"/>
              </a:rPr>
              <a:t>June 2022 </a:t>
            </a:r>
          </a:p>
        </p:txBody>
      </p:sp>
    </p:spTree>
    <p:extLst>
      <p:ext uri="{BB962C8B-B14F-4D97-AF65-F5344CB8AC3E}">
        <p14:creationId xmlns:p14="http://schemas.microsoft.com/office/powerpoint/2010/main" val="3887225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737F993A-2B79-511B-D7D9-5566F7E20BD3}"/>
              </a:ext>
            </a:extLst>
          </p:cNvPr>
          <p:cNvCxnSpPr>
            <a:cxnSpLocks/>
          </p:cNvCxnSpPr>
          <p:nvPr/>
        </p:nvCxnSpPr>
        <p:spPr>
          <a:xfrm>
            <a:off x="1425656" y="0"/>
            <a:ext cx="0" cy="685800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E330AD75-F88E-1BDC-ABC5-4F2B6A79E2CA}"/>
              </a:ext>
            </a:extLst>
          </p:cNvPr>
          <p:cNvSpPr txBox="1"/>
          <p:nvPr/>
        </p:nvSpPr>
        <p:spPr>
          <a:xfrm>
            <a:off x="113122" y="245097"/>
            <a:ext cx="11915480" cy="73866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C59FCBB-EDB4-3479-AD53-7E4C3710AD8C}"/>
              </a:ext>
            </a:extLst>
          </p:cNvPr>
          <p:cNvSpPr txBox="1"/>
          <p:nvPr/>
        </p:nvSpPr>
        <p:spPr>
          <a:xfrm>
            <a:off x="1417163" y="378385"/>
            <a:ext cx="96624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000" b="1" dirty="0">
                <a:solidFill>
                  <a:schemeClr val="bg1"/>
                </a:solidFill>
                <a:latin typeface="Arial Narrow" panose="020B0606020202030204" pitchFamily="34" charset="0"/>
              </a:rPr>
              <a:t>RADIOLOGY STAFF at </a:t>
            </a:r>
            <a:r>
              <a:rPr lang="es-ES" sz="30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Jimma</a:t>
            </a:r>
            <a:r>
              <a:rPr lang="es-ES" sz="30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ES" sz="30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University</a:t>
            </a:r>
            <a:r>
              <a:rPr lang="es-ES" sz="30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ES" sz="30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Specialized</a:t>
            </a:r>
            <a:r>
              <a:rPr lang="es-ES" sz="3000" b="1" dirty="0">
                <a:solidFill>
                  <a:schemeClr val="bg1"/>
                </a:solidFill>
                <a:latin typeface="Arial Narrow" panose="020B0606020202030204" pitchFamily="34" charset="0"/>
              </a:rPr>
              <a:t> Hospital</a:t>
            </a:r>
          </a:p>
          <a:p>
            <a:endParaRPr lang="es-ES" sz="1400" b="1" dirty="0">
              <a:latin typeface="Arial Narrow" panose="020B060602020203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5CE7CA2-438B-6336-8026-DD707D9B0350}"/>
              </a:ext>
            </a:extLst>
          </p:cNvPr>
          <p:cNvSpPr txBox="1"/>
          <p:nvPr/>
        </p:nvSpPr>
        <p:spPr>
          <a:xfrm>
            <a:off x="1634175" y="2107348"/>
            <a:ext cx="583213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 err="1">
                <a:latin typeface="Arial Narrow" panose="020B0606020202030204" pitchFamily="34" charset="0"/>
              </a:rPr>
              <a:t>Worku</a:t>
            </a:r>
            <a:r>
              <a:rPr lang="es-ES" sz="2500" dirty="0">
                <a:latin typeface="Arial Narrow" panose="020B0606020202030204" pitchFamily="34" charset="0"/>
              </a:rPr>
              <a:t> </a:t>
            </a:r>
            <a:r>
              <a:rPr lang="es-ES" sz="2500" dirty="0" err="1">
                <a:latin typeface="Arial Narrow" panose="020B0606020202030204" pitchFamily="34" charset="0"/>
              </a:rPr>
              <a:t>Furi</a:t>
            </a:r>
            <a:r>
              <a:rPr lang="es-ES" sz="2500" dirty="0">
                <a:latin typeface="Arial Narrow" panose="020B0606020202030204" pitchFamily="34" charset="0"/>
              </a:rPr>
              <a:t>, MD. </a:t>
            </a:r>
            <a:r>
              <a:rPr lang="es-ES" sz="2500" dirty="0" err="1">
                <a:latin typeface="Arial Narrow" panose="020B0606020202030204" pitchFamily="34" charset="0"/>
              </a:rPr>
              <a:t>Radiologist</a:t>
            </a:r>
            <a:r>
              <a:rPr lang="es-ES" sz="2500" dirty="0">
                <a:latin typeface="Arial Narrow" panose="020B0606020202030204" pitchFamily="34" charset="0"/>
              </a:rPr>
              <a:t>. </a:t>
            </a:r>
            <a:r>
              <a:rPr lang="es-ES" sz="2500" dirty="0" err="1">
                <a:latin typeface="Arial Narrow" panose="020B0606020202030204" pitchFamily="34" charset="0"/>
              </a:rPr>
              <a:t>Radiology</a:t>
            </a:r>
            <a:r>
              <a:rPr lang="es-ES" sz="2500" dirty="0">
                <a:latin typeface="Arial Narrow" panose="020B0606020202030204" pitchFamily="34" charset="0"/>
              </a:rPr>
              <a:t> </a:t>
            </a:r>
            <a:r>
              <a:rPr lang="es-ES" sz="2500" dirty="0" err="1">
                <a:latin typeface="Arial Narrow" panose="020B0606020202030204" pitchFamily="34" charset="0"/>
              </a:rPr>
              <a:t>Chief</a:t>
            </a:r>
            <a:endParaRPr lang="es-ES" sz="2500" dirty="0">
              <a:latin typeface="Arial Narrow" panose="020B0606020202030204" pitchFamily="34" charset="0"/>
            </a:endParaRPr>
          </a:p>
          <a:p>
            <a:r>
              <a:rPr lang="es-ES" sz="2500" dirty="0" err="1">
                <a:latin typeface="Arial Narrow" panose="020B0606020202030204" pitchFamily="34" charset="0"/>
              </a:rPr>
              <a:t>Merid</a:t>
            </a:r>
            <a:r>
              <a:rPr lang="es-ES" sz="2500" dirty="0">
                <a:latin typeface="Arial Narrow" panose="020B0606020202030204" pitchFamily="34" charset="0"/>
              </a:rPr>
              <a:t> Lema, MD. </a:t>
            </a:r>
            <a:r>
              <a:rPr lang="es-ES" sz="2500" dirty="0" err="1">
                <a:latin typeface="Arial Narrow" panose="020B0606020202030204" pitchFamily="34" charset="0"/>
              </a:rPr>
              <a:t>Radiologist</a:t>
            </a:r>
            <a:endParaRPr lang="es-ES" sz="2500" dirty="0">
              <a:latin typeface="Arial Narrow" panose="020B0606020202030204" pitchFamily="34" charset="0"/>
            </a:endParaRPr>
          </a:p>
          <a:p>
            <a:r>
              <a:rPr lang="es-ES" sz="2500" dirty="0" err="1">
                <a:latin typeface="Arial Narrow" panose="020B0606020202030204" pitchFamily="34" charset="0"/>
              </a:rPr>
              <a:t>Elias</a:t>
            </a:r>
            <a:r>
              <a:rPr lang="es-ES" sz="2500" dirty="0">
                <a:latin typeface="Arial Narrow" panose="020B0606020202030204" pitchFamily="34" charset="0"/>
              </a:rPr>
              <a:t> </a:t>
            </a:r>
            <a:r>
              <a:rPr lang="es-ES" sz="2500" dirty="0" err="1">
                <a:latin typeface="Arial Narrow" panose="020B0606020202030204" pitchFamily="34" charset="0"/>
              </a:rPr>
              <a:t>Kedir</a:t>
            </a:r>
            <a:r>
              <a:rPr lang="es-ES" sz="2500" dirty="0">
                <a:latin typeface="Arial Narrow" panose="020B0606020202030204" pitchFamily="34" charset="0"/>
              </a:rPr>
              <a:t>, MD. </a:t>
            </a:r>
            <a:r>
              <a:rPr lang="es-ES" sz="2500" dirty="0" err="1">
                <a:latin typeface="Arial Narrow" panose="020B0606020202030204" pitchFamily="34" charset="0"/>
              </a:rPr>
              <a:t>Radiologist</a:t>
            </a:r>
            <a:endParaRPr lang="es-ES" sz="2500" dirty="0">
              <a:latin typeface="Arial Narrow" panose="020B0606020202030204" pitchFamily="34" charset="0"/>
            </a:endParaRPr>
          </a:p>
          <a:p>
            <a:r>
              <a:rPr lang="es-ES" sz="2500" dirty="0" err="1">
                <a:latin typeface="Arial Narrow" panose="020B0606020202030204" pitchFamily="34" charset="0"/>
              </a:rPr>
              <a:t>Umer</a:t>
            </a:r>
            <a:r>
              <a:rPr lang="es-ES" sz="2500" dirty="0">
                <a:latin typeface="Arial Narrow" panose="020B0606020202030204" pitchFamily="34" charset="0"/>
              </a:rPr>
              <a:t> </a:t>
            </a:r>
            <a:r>
              <a:rPr lang="es-ES" sz="2500" dirty="0" err="1">
                <a:latin typeface="Arial Narrow" panose="020B0606020202030204" pitchFamily="34" charset="0"/>
              </a:rPr>
              <a:t>Ahimed</a:t>
            </a:r>
            <a:r>
              <a:rPr lang="es-ES" sz="2500" dirty="0">
                <a:latin typeface="Arial Narrow" panose="020B0606020202030204" pitchFamily="34" charset="0"/>
              </a:rPr>
              <a:t>, MD. </a:t>
            </a:r>
            <a:r>
              <a:rPr lang="es-ES" sz="2500" dirty="0" err="1">
                <a:latin typeface="Arial Narrow" panose="020B0606020202030204" pitchFamily="34" charset="0"/>
              </a:rPr>
              <a:t>Radiologist</a:t>
            </a:r>
            <a:endParaRPr lang="es-ES" sz="2500" dirty="0">
              <a:latin typeface="Arial Narrow" panose="020B0606020202030204" pitchFamily="34" charset="0"/>
            </a:endParaRPr>
          </a:p>
          <a:p>
            <a:r>
              <a:rPr lang="es-ES" sz="2500" dirty="0" err="1">
                <a:latin typeface="Arial Narrow" panose="020B0606020202030204" pitchFamily="34" charset="0"/>
              </a:rPr>
              <a:t>Micheal</a:t>
            </a:r>
            <a:r>
              <a:rPr lang="es-ES" sz="2500" dirty="0">
                <a:latin typeface="Arial Narrow" panose="020B0606020202030204" pitchFamily="34" charset="0"/>
              </a:rPr>
              <a:t> </a:t>
            </a:r>
            <a:r>
              <a:rPr lang="es-ES" sz="2500" dirty="0" err="1">
                <a:latin typeface="Arial Narrow" panose="020B0606020202030204" pitchFamily="34" charset="0"/>
              </a:rPr>
              <a:t>Deyu</a:t>
            </a:r>
            <a:r>
              <a:rPr lang="es-ES" sz="2500" dirty="0">
                <a:latin typeface="Arial Narrow" panose="020B0606020202030204" pitchFamily="34" charset="0"/>
              </a:rPr>
              <a:t>, MD. </a:t>
            </a:r>
            <a:r>
              <a:rPr lang="es-ES" sz="2500" dirty="0" err="1">
                <a:latin typeface="Arial Narrow" panose="020B0606020202030204" pitchFamily="34" charset="0"/>
              </a:rPr>
              <a:t>Radiologist</a:t>
            </a:r>
            <a:endParaRPr lang="es-ES" sz="2500" dirty="0">
              <a:latin typeface="Arial Narrow" panose="020B0606020202030204" pitchFamily="34" charset="0"/>
            </a:endParaRPr>
          </a:p>
          <a:p>
            <a:endParaRPr lang="es-ES" sz="2500" dirty="0">
              <a:latin typeface="Arial Narrow" panose="020B0606020202030204" pitchFamily="34" charset="0"/>
            </a:endParaRPr>
          </a:p>
          <a:p>
            <a:r>
              <a:rPr lang="es-ES" sz="2500" dirty="0" err="1">
                <a:latin typeface="Arial Narrow" panose="020B0606020202030204" pitchFamily="34" charset="0"/>
              </a:rPr>
              <a:t>Mesfin</a:t>
            </a:r>
            <a:r>
              <a:rPr lang="es-ES" sz="2500" dirty="0">
                <a:latin typeface="Arial Narrow" panose="020B0606020202030204" pitchFamily="34" charset="0"/>
              </a:rPr>
              <a:t> </a:t>
            </a:r>
            <a:r>
              <a:rPr lang="es-ES" sz="2500" dirty="0" err="1">
                <a:latin typeface="Arial Narrow" panose="020B0606020202030204" pitchFamily="34" charset="0"/>
              </a:rPr>
              <a:t>Zewudu</a:t>
            </a:r>
            <a:r>
              <a:rPr lang="es-ES" sz="2500" dirty="0">
                <a:latin typeface="Arial Narrow" panose="020B0606020202030204" pitchFamily="34" charset="0"/>
              </a:rPr>
              <a:t>, Medical </a:t>
            </a:r>
            <a:r>
              <a:rPr lang="es-ES" sz="2500" dirty="0" err="1">
                <a:latin typeface="Arial Narrow" panose="020B0606020202030204" pitchFamily="34" charset="0"/>
              </a:rPr>
              <a:t>Physist</a:t>
            </a:r>
            <a:endParaRPr lang="es-ES" sz="2500" dirty="0">
              <a:latin typeface="Arial Narrow" panose="020B0606020202030204" pitchFamily="34" charset="0"/>
            </a:endParaRPr>
          </a:p>
          <a:p>
            <a:r>
              <a:rPr lang="es-ES" sz="2500" dirty="0">
                <a:latin typeface="Arial Narrow" panose="020B0606020202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0838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3586EC61-5DDF-98F8-C2B1-226637E9C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274923"/>
              </p:ext>
            </p:extLst>
          </p:nvPr>
        </p:nvGraphicFramePr>
        <p:xfrm>
          <a:off x="1762812" y="381020"/>
          <a:ext cx="9213426" cy="6345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1142">
                  <a:extLst>
                    <a:ext uri="{9D8B030D-6E8A-4147-A177-3AD203B41FA5}">
                      <a16:colId xmlns:a16="http://schemas.microsoft.com/office/drawing/2014/main" val="1932038469"/>
                    </a:ext>
                  </a:extLst>
                </a:gridCol>
                <a:gridCol w="3071142">
                  <a:extLst>
                    <a:ext uri="{9D8B030D-6E8A-4147-A177-3AD203B41FA5}">
                      <a16:colId xmlns:a16="http://schemas.microsoft.com/office/drawing/2014/main" val="3781733024"/>
                    </a:ext>
                  </a:extLst>
                </a:gridCol>
                <a:gridCol w="3071142">
                  <a:extLst>
                    <a:ext uri="{9D8B030D-6E8A-4147-A177-3AD203B41FA5}">
                      <a16:colId xmlns:a16="http://schemas.microsoft.com/office/drawing/2014/main" val="754859843"/>
                    </a:ext>
                  </a:extLst>
                </a:gridCol>
              </a:tblGrid>
              <a:tr h="620607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bg1"/>
                          </a:solidFill>
                        </a:rPr>
                        <a:t>TECHNIQUE 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</a:rPr>
                        <a:t>IN ORDER 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</a:rPr>
                        <a:t>OUT OF ORDER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142613"/>
                  </a:ext>
                </a:extLst>
              </a:tr>
              <a:tr h="620607">
                <a:tc>
                  <a:txBody>
                    <a:bodyPr/>
                    <a:lstStyle/>
                    <a:p>
                      <a:r>
                        <a:rPr lang="es-ES" dirty="0"/>
                        <a:t>X-RAY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bg1"/>
                          </a:solidFill>
                        </a:rPr>
                        <a:t>X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424416"/>
                  </a:ext>
                </a:extLst>
              </a:tr>
              <a:tr h="620607">
                <a:tc>
                  <a:txBody>
                    <a:bodyPr/>
                    <a:lstStyle/>
                    <a:p>
                      <a:r>
                        <a:rPr lang="es-ES" dirty="0"/>
                        <a:t>PORTATIL X-RAY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bg1"/>
                          </a:solidFill>
                        </a:rPr>
                        <a:t>X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14018"/>
                  </a:ext>
                </a:extLst>
              </a:tr>
              <a:tr h="620607">
                <a:tc>
                  <a:txBody>
                    <a:bodyPr/>
                    <a:lstStyle/>
                    <a:p>
                      <a:r>
                        <a:rPr lang="es-ES" dirty="0"/>
                        <a:t>FLUOROSCOPY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bg1"/>
                          </a:solidFill>
                        </a:rPr>
                        <a:t>X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4571022"/>
                  </a:ext>
                </a:extLst>
              </a:tr>
              <a:tr h="620607">
                <a:tc>
                  <a:txBody>
                    <a:bodyPr/>
                    <a:lstStyle/>
                    <a:p>
                      <a:r>
                        <a:rPr lang="es-ES" dirty="0"/>
                        <a:t>ULTRASOUND 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</a:rPr>
                        <a:t>2 (lineal, </a:t>
                      </a:r>
                      <a:r>
                        <a:rPr lang="es-ES" dirty="0" err="1">
                          <a:solidFill>
                            <a:schemeClr val="bg1"/>
                          </a:solidFill>
                        </a:rPr>
                        <a:t>curvex</a:t>
                      </a:r>
                      <a:r>
                        <a:rPr lang="es-ES" dirty="0">
                          <a:solidFill>
                            <a:schemeClr val="bg1"/>
                          </a:solidFill>
                        </a:rPr>
                        <a:t> probes)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</a:rPr>
                        <a:t>1 (</a:t>
                      </a:r>
                      <a:r>
                        <a:rPr lang="es-ES" dirty="0" err="1">
                          <a:solidFill>
                            <a:schemeClr val="bg1"/>
                          </a:solidFill>
                        </a:rPr>
                        <a:t>microconvex</a:t>
                      </a:r>
                      <a:r>
                        <a:rPr lang="es-ES" dirty="0">
                          <a:solidFill>
                            <a:schemeClr val="bg1"/>
                          </a:solidFill>
                        </a:rPr>
                        <a:t> probe)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844411"/>
                  </a:ext>
                </a:extLst>
              </a:tr>
              <a:tr h="620607">
                <a:tc>
                  <a:txBody>
                    <a:bodyPr/>
                    <a:lstStyle/>
                    <a:p>
                      <a:r>
                        <a:rPr lang="es-ES" dirty="0"/>
                        <a:t>ULTRASOUND 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</a:rPr>
                        <a:t>2 (lineal, </a:t>
                      </a:r>
                      <a:r>
                        <a:rPr lang="es-ES" dirty="0" err="1">
                          <a:solidFill>
                            <a:schemeClr val="bg1"/>
                          </a:solidFill>
                        </a:rPr>
                        <a:t>curvex</a:t>
                      </a:r>
                      <a:r>
                        <a:rPr lang="es-ES" dirty="0">
                          <a:solidFill>
                            <a:schemeClr val="bg1"/>
                          </a:solidFill>
                        </a:rPr>
                        <a:t> probes)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789094"/>
                  </a:ext>
                </a:extLst>
              </a:tr>
              <a:tr h="620607">
                <a:tc>
                  <a:txBody>
                    <a:bodyPr/>
                    <a:lstStyle/>
                    <a:p>
                      <a:r>
                        <a:rPr lang="es-ES" dirty="0"/>
                        <a:t>MAMOGRAPHY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200" dirty="0">
                          <a:solidFill>
                            <a:schemeClr val="bg1"/>
                          </a:solidFill>
                        </a:rPr>
                        <a:t>X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8849356"/>
                  </a:ext>
                </a:extLst>
              </a:tr>
              <a:tr h="6206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General Electric CT (64 </a:t>
                      </a:r>
                      <a:r>
                        <a:rPr lang="es-ES" dirty="0" err="1"/>
                        <a:t>slices</a:t>
                      </a:r>
                      <a:r>
                        <a:rPr lang="es-ES" dirty="0"/>
                        <a:t>)</a:t>
                      </a:r>
                    </a:p>
                    <a:p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200" dirty="0">
                          <a:solidFill>
                            <a:schemeClr val="bg1"/>
                          </a:solidFill>
                        </a:rPr>
                        <a:t>X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792449"/>
                  </a:ext>
                </a:extLst>
              </a:tr>
              <a:tr h="620607">
                <a:tc>
                  <a:txBody>
                    <a:bodyPr/>
                    <a:lstStyle/>
                    <a:p>
                      <a:r>
                        <a:rPr lang="es-ES" dirty="0" err="1"/>
                        <a:t>Inyection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bomb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for</a:t>
                      </a:r>
                      <a:r>
                        <a:rPr lang="es-ES" dirty="0"/>
                        <a:t> CT </a:t>
                      </a:r>
                    </a:p>
                    <a:p>
                      <a:r>
                        <a:rPr lang="es-ES" dirty="0"/>
                        <a:t>(</a:t>
                      </a:r>
                      <a:r>
                        <a:rPr lang="es-ES" dirty="0" err="1"/>
                        <a:t>Angio</a:t>
                      </a:r>
                      <a:r>
                        <a:rPr lang="es-ES" dirty="0"/>
                        <a:t>-CT)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bg1"/>
                          </a:solidFill>
                        </a:rPr>
                        <a:t>X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956681"/>
                  </a:ext>
                </a:extLst>
              </a:tr>
              <a:tr h="720596">
                <a:tc>
                  <a:txBody>
                    <a:bodyPr/>
                    <a:lstStyle/>
                    <a:p>
                      <a:r>
                        <a:rPr lang="es-ES" dirty="0"/>
                        <a:t>MRI (3Tesla)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2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bg1"/>
                          </a:solidFill>
                        </a:rPr>
                        <a:t>X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463219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559F8CE4-9136-9A0D-0E0A-9E062F94CF8E}"/>
              </a:ext>
            </a:extLst>
          </p:cNvPr>
          <p:cNvSpPr txBox="1"/>
          <p:nvPr/>
        </p:nvSpPr>
        <p:spPr>
          <a:xfrm>
            <a:off x="169682" y="196354"/>
            <a:ext cx="142845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 Narrow" panose="020B0606020202030204" pitchFamily="34" charset="0"/>
              </a:rPr>
              <a:t>EQUIPMENT</a:t>
            </a:r>
          </a:p>
        </p:txBody>
      </p:sp>
    </p:spTree>
    <p:extLst>
      <p:ext uri="{BB962C8B-B14F-4D97-AF65-F5344CB8AC3E}">
        <p14:creationId xmlns:p14="http://schemas.microsoft.com/office/powerpoint/2010/main" val="246881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DB4AB574-F306-6C4B-01E0-1FF7D499672A}"/>
              </a:ext>
            </a:extLst>
          </p:cNvPr>
          <p:cNvCxnSpPr>
            <a:cxnSpLocks/>
          </p:cNvCxnSpPr>
          <p:nvPr/>
        </p:nvCxnSpPr>
        <p:spPr>
          <a:xfrm>
            <a:off x="1425656" y="0"/>
            <a:ext cx="0" cy="685800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54A0816B-C8BE-3EDA-D4FE-E76936721DF9}"/>
              </a:ext>
            </a:extLst>
          </p:cNvPr>
          <p:cNvSpPr txBox="1"/>
          <p:nvPr/>
        </p:nvSpPr>
        <p:spPr>
          <a:xfrm>
            <a:off x="0" y="445038"/>
            <a:ext cx="11915480" cy="73866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064D055-8C9F-D1D8-A58E-AC5DB017C3D2}"/>
              </a:ext>
            </a:extLst>
          </p:cNvPr>
          <p:cNvSpPr txBox="1"/>
          <p:nvPr/>
        </p:nvSpPr>
        <p:spPr>
          <a:xfrm>
            <a:off x="1125762" y="614429"/>
            <a:ext cx="8531258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>
                <a:solidFill>
                  <a:schemeClr val="bg1"/>
                </a:solidFill>
                <a:latin typeface="Arial Narrow" panose="020B0606020202030204" pitchFamily="34" charset="0"/>
              </a:rPr>
              <a:t>SESSIONS DR. MARTINEZ GIVE TO THE RESIDENTS</a:t>
            </a:r>
          </a:p>
          <a:p>
            <a:endParaRPr lang="es-ES" sz="2200" dirty="0">
              <a:latin typeface="Arial Narrow" panose="020B0606020202030204" pitchFamily="34" charset="0"/>
            </a:endParaRPr>
          </a:p>
          <a:p>
            <a:endParaRPr lang="es-ES" sz="2200" dirty="0">
              <a:latin typeface="Arial Narrow" panose="020B0606020202030204" pitchFamily="34" charset="0"/>
            </a:endParaRPr>
          </a:p>
          <a:p>
            <a:endParaRPr lang="es-ES" sz="2200" dirty="0">
              <a:latin typeface="Arial Narrow" panose="020B0606020202030204" pitchFamily="34" charset="0"/>
            </a:endParaRPr>
          </a:p>
          <a:p>
            <a:pPr marL="342900" indent="-342900">
              <a:buAutoNum type="arabicPeriod"/>
            </a:pPr>
            <a:r>
              <a:rPr lang="es-ES" sz="2200" dirty="0" err="1">
                <a:latin typeface="Arial Narrow" panose="020B0606020202030204" pitchFamily="34" charset="0"/>
              </a:rPr>
              <a:t>Pediatric</a:t>
            </a:r>
            <a:r>
              <a:rPr lang="es-ES" sz="2200" dirty="0">
                <a:latin typeface="Arial Narrow" panose="020B0606020202030204" pitchFamily="34" charset="0"/>
              </a:rPr>
              <a:t> </a:t>
            </a:r>
            <a:r>
              <a:rPr lang="es-ES" sz="2200" dirty="0" err="1">
                <a:latin typeface="Arial Narrow" panose="020B0606020202030204" pitchFamily="34" charset="0"/>
              </a:rPr>
              <a:t>Musculoskeletal</a:t>
            </a:r>
            <a:r>
              <a:rPr lang="es-ES" sz="2200" dirty="0">
                <a:latin typeface="Arial Narrow" panose="020B0606020202030204" pitchFamily="34" charset="0"/>
              </a:rPr>
              <a:t> cases, US and MRI </a:t>
            </a:r>
            <a:r>
              <a:rPr lang="es-ES" sz="1500" i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(22.06.2022)</a:t>
            </a:r>
          </a:p>
          <a:p>
            <a:pPr marL="342900" indent="-342900">
              <a:buAutoNum type="arabicPeriod"/>
            </a:pPr>
            <a:r>
              <a:rPr lang="es-ES" sz="2200" dirty="0" err="1">
                <a:latin typeface="Arial Narrow" panose="020B0606020202030204" pitchFamily="34" charset="0"/>
              </a:rPr>
              <a:t>Pediatric</a:t>
            </a:r>
            <a:r>
              <a:rPr lang="es-ES" sz="2200" dirty="0">
                <a:latin typeface="Arial Narrow" panose="020B0606020202030204" pitchFamily="34" charset="0"/>
              </a:rPr>
              <a:t> </a:t>
            </a:r>
            <a:r>
              <a:rPr lang="es-ES" sz="2200" dirty="0" err="1">
                <a:latin typeface="Arial Narrow" panose="020B0606020202030204" pitchFamily="34" charset="0"/>
              </a:rPr>
              <a:t>Radiology</a:t>
            </a:r>
            <a:r>
              <a:rPr lang="es-ES" sz="2200" dirty="0">
                <a:latin typeface="Arial Narrow" panose="020B0606020202030204" pitchFamily="34" charset="0"/>
              </a:rPr>
              <a:t> </a:t>
            </a:r>
            <a:r>
              <a:rPr lang="es-ES" sz="2200" dirty="0" err="1">
                <a:latin typeface="Arial Narrow" panose="020B0606020202030204" pitchFamily="34" charset="0"/>
              </a:rPr>
              <a:t>Seminar</a:t>
            </a:r>
            <a:r>
              <a:rPr lang="es-ES" sz="2200" dirty="0">
                <a:latin typeface="Arial Narrow" panose="020B0606020202030204" pitchFamily="34" charset="0"/>
              </a:rPr>
              <a:t>, 1 </a:t>
            </a:r>
            <a:r>
              <a:rPr lang="es-ES" sz="1500" i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(23.06.2022)</a:t>
            </a:r>
          </a:p>
          <a:p>
            <a:pPr marL="342900" indent="-342900">
              <a:buAutoNum type="arabicPeriod"/>
            </a:pPr>
            <a:r>
              <a:rPr lang="es-ES" sz="2200" dirty="0" err="1">
                <a:latin typeface="Arial Narrow" panose="020B0606020202030204" pitchFamily="34" charset="0"/>
              </a:rPr>
              <a:t>Pediatric</a:t>
            </a:r>
            <a:r>
              <a:rPr lang="es-ES" sz="2200" dirty="0">
                <a:latin typeface="Arial Narrow" panose="020B0606020202030204" pitchFamily="34" charset="0"/>
              </a:rPr>
              <a:t> </a:t>
            </a:r>
            <a:r>
              <a:rPr lang="es-ES" sz="2200" dirty="0" err="1">
                <a:latin typeface="Arial Narrow" panose="020B0606020202030204" pitchFamily="34" charset="0"/>
              </a:rPr>
              <a:t>Radiology</a:t>
            </a:r>
            <a:r>
              <a:rPr lang="es-ES" sz="2200" dirty="0">
                <a:latin typeface="Arial Narrow" panose="020B0606020202030204" pitchFamily="34" charset="0"/>
              </a:rPr>
              <a:t> </a:t>
            </a:r>
            <a:r>
              <a:rPr lang="es-ES" sz="2200" dirty="0" err="1">
                <a:latin typeface="Arial Narrow" panose="020B0606020202030204" pitchFamily="34" charset="0"/>
              </a:rPr>
              <a:t>Seminar</a:t>
            </a:r>
            <a:r>
              <a:rPr lang="es-ES" sz="2200" dirty="0">
                <a:latin typeface="Arial Narrow" panose="020B0606020202030204" pitchFamily="34" charset="0"/>
              </a:rPr>
              <a:t>, 2 </a:t>
            </a:r>
            <a:r>
              <a:rPr lang="es-ES" sz="1500" i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(24.06.2022)</a:t>
            </a:r>
          </a:p>
          <a:p>
            <a:pPr marL="342900" indent="-342900">
              <a:buAutoNum type="arabicPeriod"/>
            </a:pPr>
            <a:r>
              <a:rPr lang="es-ES" sz="2200" dirty="0" err="1">
                <a:latin typeface="Arial Narrow" panose="020B0606020202030204" pitchFamily="34" charset="0"/>
              </a:rPr>
              <a:t>Radiology</a:t>
            </a:r>
            <a:r>
              <a:rPr lang="es-ES" sz="2200" dirty="0">
                <a:latin typeface="Arial Narrow" panose="020B0606020202030204" pitchFamily="34" charset="0"/>
              </a:rPr>
              <a:t> </a:t>
            </a:r>
            <a:r>
              <a:rPr lang="es-ES" sz="2200" dirty="0" err="1">
                <a:latin typeface="Arial Narrow" panose="020B0606020202030204" pitchFamily="34" charset="0"/>
              </a:rPr>
              <a:t>of</a:t>
            </a:r>
            <a:r>
              <a:rPr lang="es-ES" sz="2200" dirty="0">
                <a:latin typeface="Arial Narrow" panose="020B0606020202030204" pitchFamily="34" charset="0"/>
              </a:rPr>
              <a:t> </a:t>
            </a:r>
            <a:r>
              <a:rPr lang="es-ES" sz="2200" dirty="0" err="1">
                <a:latin typeface="Arial Narrow" panose="020B0606020202030204" pitchFamily="34" charset="0"/>
              </a:rPr>
              <a:t>the</a:t>
            </a:r>
            <a:r>
              <a:rPr lang="es-ES" sz="2200" dirty="0">
                <a:latin typeface="Arial Narrow" panose="020B0606020202030204" pitchFamily="34" charset="0"/>
              </a:rPr>
              <a:t> </a:t>
            </a:r>
            <a:r>
              <a:rPr lang="es-ES" sz="2200" dirty="0" err="1">
                <a:latin typeface="Arial Narrow" panose="020B0606020202030204" pitchFamily="34" charset="0"/>
              </a:rPr>
              <a:t>Pediatric</a:t>
            </a:r>
            <a:r>
              <a:rPr lang="es-ES" sz="2200" dirty="0">
                <a:latin typeface="Arial Narrow" panose="020B0606020202030204" pitchFamily="34" charset="0"/>
              </a:rPr>
              <a:t> </a:t>
            </a:r>
            <a:r>
              <a:rPr lang="es-ES" sz="2200" dirty="0" err="1">
                <a:latin typeface="Arial Narrow" panose="020B0606020202030204" pitchFamily="34" charset="0"/>
              </a:rPr>
              <a:t>Cerebellum</a:t>
            </a:r>
            <a:r>
              <a:rPr lang="es-ES" sz="2200" dirty="0">
                <a:latin typeface="Arial Narrow" panose="020B0606020202030204" pitchFamily="34" charset="0"/>
              </a:rPr>
              <a:t> </a:t>
            </a:r>
            <a:r>
              <a:rPr lang="es-ES" sz="2200" dirty="0" err="1">
                <a:latin typeface="Arial Narrow" panose="020B0606020202030204" pitchFamily="34" charset="0"/>
              </a:rPr>
              <a:t>for</a:t>
            </a:r>
            <a:r>
              <a:rPr lang="es-ES" sz="2200" dirty="0">
                <a:latin typeface="Arial Narrow" panose="020B0606020202030204" pitchFamily="34" charset="0"/>
              </a:rPr>
              <a:t> </a:t>
            </a:r>
            <a:r>
              <a:rPr lang="es-ES" sz="2200" dirty="0" err="1">
                <a:latin typeface="Arial Narrow" panose="020B0606020202030204" pitchFamily="34" charset="0"/>
              </a:rPr>
              <a:t>Radiologist</a:t>
            </a:r>
            <a:r>
              <a:rPr lang="es-ES" sz="2200" dirty="0">
                <a:latin typeface="Arial Narrow" panose="020B0606020202030204" pitchFamily="34" charset="0"/>
              </a:rPr>
              <a:t> </a:t>
            </a:r>
            <a:r>
              <a:rPr lang="es-ES" sz="1500" i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(27.06.2022)</a:t>
            </a:r>
          </a:p>
          <a:p>
            <a:pPr marL="342900" indent="-342900">
              <a:buAutoNum type="arabicPeriod"/>
            </a:pPr>
            <a:r>
              <a:rPr lang="es-ES" sz="2200" dirty="0" err="1">
                <a:latin typeface="Arial Narrow" panose="020B0606020202030204" pitchFamily="34" charset="0"/>
              </a:rPr>
              <a:t>Histiocytosis</a:t>
            </a:r>
            <a:r>
              <a:rPr lang="es-ES" sz="2200" dirty="0">
                <a:latin typeface="Arial Narrow" panose="020B0606020202030204" pitchFamily="34" charset="0"/>
              </a:rPr>
              <a:t>, </a:t>
            </a:r>
            <a:r>
              <a:rPr lang="es-ES" sz="2200" dirty="0" err="1">
                <a:latin typeface="Arial Narrow" panose="020B0606020202030204" pitchFamily="34" charset="0"/>
              </a:rPr>
              <a:t>an</a:t>
            </a:r>
            <a:r>
              <a:rPr lang="es-ES" sz="2200" dirty="0">
                <a:latin typeface="Arial Narrow" panose="020B0606020202030204" pitchFamily="34" charset="0"/>
              </a:rPr>
              <a:t> </a:t>
            </a:r>
            <a:r>
              <a:rPr lang="es-ES" sz="2200" dirty="0" err="1">
                <a:latin typeface="Arial Narrow" panose="020B0606020202030204" pitchFamily="34" charset="0"/>
              </a:rPr>
              <a:t>Update</a:t>
            </a:r>
            <a:r>
              <a:rPr lang="es-ES" sz="2200" dirty="0">
                <a:latin typeface="Arial Narrow" panose="020B0606020202030204" pitchFamily="34" charset="0"/>
              </a:rPr>
              <a:t> </a:t>
            </a:r>
            <a:r>
              <a:rPr lang="es-ES" sz="1500" i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(28.06.2022)</a:t>
            </a:r>
          </a:p>
          <a:p>
            <a:pPr marL="342900" indent="-342900">
              <a:buAutoNum type="arabicPeriod"/>
            </a:pPr>
            <a:r>
              <a:rPr lang="es-ES" sz="2200" dirty="0">
                <a:latin typeface="Arial Narrow" panose="020B0606020202030204" pitchFamily="34" charset="0"/>
              </a:rPr>
              <a:t>Intestinal </a:t>
            </a:r>
            <a:r>
              <a:rPr lang="es-ES" sz="2200" dirty="0" err="1">
                <a:latin typeface="Arial Narrow" panose="020B0606020202030204" pitchFamily="34" charset="0"/>
              </a:rPr>
              <a:t>Pediatric</a:t>
            </a:r>
            <a:r>
              <a:rPr lang="es-ES" sz="2200" dirty="0">
                <a:latin typeface="Arial Narrow" panose="020B0606020202030204" pitchFamily="34" charset="0"/>
              </a:rPr>
              <a:t> </a:t>
            </a:r>
            <a:r>
              <a:rPr lang="es-ES" sz="2200" dirty="0" err="1">
                <a:latin typeface="Arial Narrow" panose="020B0606020202030204" pitchFamily="34" charset="0"/>
              </a:rPr>
              <a:t>Obstruction</a:t>
            </a:r>
            <a:r>
              <a:rPr lang="es-ES" sz="2200" dirty="0">
                <a:latin typeface="Arial Narrow" panose="020B0606020202030204" pitchFamily="34" charset="0"/>
              </a:rPr>
              <a:t> </a:t>
            </a:r>
            <a:r>
              <a:rPr lang="es-ES" sz="1500" i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(29.06.2022)</a:t>
            </a:r>
          </a:p>
          <a:p>
            <a:pPr marL="342900" indent="-342900">
              <a:buAutoNum type="arabicPeriod"/>
            </a:pPr>
            <a:r>
              <a:rPr lang="es-ES" sz="2200" dirty="0" err="1">
                <a:latin typeface="Arial Narrow" panose="020B0606020202030204" pitchFamily="34" charset="0"/>
              </a:rPr>
              <a:t>The</a:t>
            </a:r>
            <a:r>
              <a:rPr lang="es-ES" sz="2200" dirty="0">
                <a:latin typeface="Arial Narrow" panose="020B0606020202030204" pitchFamily="34" charset="0"/>
              </a:rPr>
              <a:t> Supraclavicular </a:t>
            </a:r>
            <a:r>
              <a:rPr lang="es-ES" sz="2200" dirty="0" err="1">
                <a:latin typeface="Arial Narrow" panose="020B0606020202030204" pitchFamily="34" charset="0"/>
              </a:rPr>
              <a:t>Space</a:t>
            </a:r>
            <a:r>
              <a:rPr lang="es-ES" sz="2200" dirty="0">
                <a:latin typeface="Arial Narrow" panose="020B0606020202030204" pitchFamily="34" charset="0"/>
              </a:rPr>
              <a:t> in </a:t>
            </a:r>
            <a:r>
              <a:rPr lang="es-ES" sz="2200" dirty="0" err="1">
                <a:latin typeface="Arial Narrow" panose="020B0606020202030204" pitchFamily="34" charset="0"/>
              </a:rPr>
              <a:t>the</a:t>
            </a:r>
            <a:r>
              <a:rPr lang="es-ES" sz="2200" dirty="0">
                <a:latin typeface="Arial Narrow" panose="020B0606020202030204" pitchFamily="34" charset="0"/>
              </a:rPr>
              <a:t> </a:t>
            </a:r>
            <a:r>
              <a:rPr lang="es-ES" sz="2200" dirty="0" err="1">
                <a:latin typeface="Arial Narrow" panose="020B0606020202030204" pitchFamily="34" charset="0"/>
              </a:rPr>
              <a:t>Pediatric</a:t>
            </a:r>
            <a:r>
              <a:rPr lang="es-ES" sz="2200" dirty="0">
                <a:latin typeface="Arial Narrow" panose="020B0606020202030204" pitchFamily="34" charset="0"/>
              </a:rPr>
              <a:t> </a:t>
            </a:r>
            <a:r>
              <a:rPr lang="es-ES" sz="2200" dirty="0" err="1">
                <a:latin typeface="Arial Narrow" panose="020B0606020202030204" pitchFamily="34" charset="0"/>
              </a:rPr>
              <a:t>Patient</a:t>
            </a:r>
            <a:r>
              <a:rPr lang="es-ES" sz="2200" dirty="0">
                <a:latin typeface="Arial Narrow" panose="020B0606020202030204" pitchFamily="34" charset="0"/>
              </a:rPr>
              <a:t> </a:t>
            </a:r>
            <a:r>
              <a:rPr lang="es-ES" sz="1500" i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(30.06.2022)</a:t>
            </a:r>
          </a:p>
          <a:p>
            <a:pPr marL="342900" indent="-342900">
              <a:buAutoNum type="arabicPeriod"/>
            </a:pPr>
            <a:r>
              <a:rPr lang="es-ES" sz="2200" dirty="0" err="1">
                <a:latin typeface="Arial Narrow" panose="020B0606020202030204" pitchFamily="34" charset="0"/>
              </a:rPr>
              <a:t>Exams</a:t>
            </a:r>
            <a:r>
              <a:rPr lang="es-ES" sz="2200" dirty="0">
                <a:latin typeface="Arial Narrow" panose="020B0606020202030204" pitchFamily="34" charset="0"/>
              </a:rPr>
              <a:t> </a:t>
            </a:r>
            <a:r>
              <a:rPr lang="es-ES" sz="2200" dirty="0" err="1">
                <a:latin typeface="Arial Narrow" panose="020B0606020202030204" pitchFamily="34" charset="0"/>
              </a:rPr>
              <a:t>on</a:t>
            </a:r>
            <a:r>
              <a:rPr lang="es-ES" sz="2200" dirty="0">
                <a:latin typeface="Arial Narrow" panose="020B0606020202030204" pitchFamily="34" charset="0"/>
              </a:rPr>
              <a:t> Friday </a:t>
            </a:r>
            <a:r>
              <a:rPr lang="es-ES" sz="1500" i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(01.07.2022)</a:t>
            </a:r>
          </a:p>
          <a:p>
            <a:pPr marL="342900" indent="-342900">
              <a:buAutoNum type="arabicPeriod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7386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4A0816B-C8BE-3EDA-D4FE-E76936721DF9}"/>
              </a:ext>
            </a:extLst>
          </p:cNvPr>
          <p:cNvSpPr txBox="1"/>
          <p:nvPr/>
        </p:nvSpPr>
        <p:spPr>
          <a:xfrm>
            <a:off x="0" y="406938"/>
            <a:ext cx="11915480" cy="73866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4" name="TextBox 3"/>
          <p:cNvSpPr txBox="1"/>
          <p:nvPr/>
        </p:nvSpPr>
        <p:spPr>
          <a:xfrm>
            <a:off x="1132885" y="483882"/>
            <a:ext cx="57822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Narrow" panose="020B0606020202030204" pitchFamily="34" charset="0"/>
              </a:rPr>
              <a:t>THE SIX RADIOLOGY RESIDENTS</a:t>
            </a:r>
          </a:p>
        </p:txBody>
      </p:sp>
      <p:sp>
        <p:nvSpPr>
          <p:cNvPr id="5" name="AutoShape 2" descr="https://mail.google.com/mail/u/0?ui=2&amp;ik=86e5e34154&amp;attid=0.1.1&amp;permmsgid=msg-f:1736964590978006915&amp;th=181af017b8acff83&amp;view=fimg&amp;fur=ip&amp;sz=s0-l75-ft&amp;attbid=ANGjdJ9E9z1r-dflRHISf4NI9l7PIK1AdEAMYeIMk5aRxwLS_dwfhaz7dfrpo-HIjTjfbCEJDbN0SwrOL0RwGGVR4HI14gDM-X0dn91N4U8E966bD7qdrnvk-RdMNDM&amp;disp=em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10916" y="5742170"/>
            <a:ext cx="8170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Dr. </a:t>
            </a:r>
            <a:r>
              <a:rPr lang="en-US" sz="2000" dirty="0" err="1">
                <a:latin typeface="Arial Narrow" panose="020B0606020202030204" pitchFamily="34" charset="0"/>
              </a:rPr>
              <a:t>Guta</a:t>
            </a:r>
            <a:r>
              <a:rPr lang="en-US" sz="2000" dirty="0">
                <a:latin typeface="Arial Narrow" panose="020B0606020202030204" pitchFamily="34" charset="0"/>
              </a:rPr>
              <a:t>, Dra. </a:t>
            </a:r>
            <a:r>
              <a:rPr lang="en-US" sz="2000" dirty="0" err="1">
                <a:latin typeface="Arial Narrow" panose="020B0606020202030204" pitchFamily="34" charset="0"/>
              </a:rPr>
              <a:t>Munira</a:t>
            </a:r>
            <a:r>
              <a:rPr lang="en-US" sz="2000" dirty="0">
                <a:latin typeface="Arial Narrow" panose="020B0606020202030204" pitchFamily="34" charset="0"/>
              </a:rPr>
              <a:t>, Dra. Martínez, Dr. </a:t>
            </a:r>
            <a:r>
              <a:rPr lang="en-US" sz="2000" dirty="0" err="1">
                <a:latin typeface="Arial Narrow" panose="020B0606020202030204" pitchFamily="34" charset="0"/>
              </a:rPr>
              <a:t>Tamirat</a:t>
            </a:r>
            <a:r>
              <a:rPr lang="en-US" sz="2000" dirty="0">
                <a:latin typeface="Arial Narrow" panose="020B0606020202030204" pitchFamily="34" charset="0"/>
              </a:rPr>
              <a:t>, Dr. </a:t>
            </a:r>
            <a:r>
              <a:rPr lang="en-US" sz="2000" dirty="0" err="1">
                <a:latin typeface="Arial Narrow" panose="020B0606020202030204" pitchFamily="34" charset="0"/>
              </a:rPr>
              <a:t>Biruk</a:t>
            </a:r>
            <a:r>
              <a:rPr lang="en-US" sz="2000" dirty="0">
                <a:latin typeface="Arial Narrow" panose="020B0606020202030204" pitchFamily="34" charset="0"/>
              </a:rPr>
              <a:t>, Dr. </a:t>
            </a:r>
            <a:r>
              <a:rPr lang="en-US" sz="2000" dirty="0" err="1">
                <a:latin typeface="Arial Narrow" panose="020B0606020202030204" pitchFamily="34" charset="0"/>
              </a:rPr>
              <a:t>Mesay</a:t>
            </a:r>
            <a:r>
              <a:rPr lang="en-US" sz="2000" dirty="0">
                <a:latin typeface="Arial Narrow" panose="020B0606020202030204" pitchFamily="34" charset="0"/>
              </a:rPr>
              <a:t>, Dr. Mohamed 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  <a14:imgEffect>
                      <a14:brightnessContrast bright="12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275" b="16618"/>
          <a:stretch/>
        </p:blipFill>
        <p:spPr bwMode="auto">
          <a:xfrm>
            <a:off x="3346021" y="1392202"/>
            <a:ext cx="5499956" cy="4187758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449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E330AD75-F88E-1BDC-ABC5-4F2B6A79E2CA}"/>
              </a:ext>
            </a:extLst>
          </p:cNvPr>
          <p:cNvSpPr txBox="1"/>
          <p:nvPr/>
        </p:nvSpPr>
        <p:spPr>
          <a:xfrm>
            <a:off x="113122" y="245097"/>
            <a:ext cx="11915480" cy="73866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E644BC9-BF80-A1BD-49C1-AA3A130877AE}"/>
              </a:ext>
            </a:extLst>
          </p:cNvPr>
          <p:cNvSpPr txBox="1"/>
          <p:nvPr/>
        </p:nvSpPr>
        <p:spPr>
          <a:xfrm>
            <a:off x="6289588" y="1211909"/>
            <a:ext cx="573901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 Narrow" panose="020B0606020202030204" pitchFamily="34" charset="0"/>
              </a:rPr>
              <a:t>Neonatal retroperitoneal </a:t>
            </a:r>
            <a:r>
              <a:rPr lang="es-ES" dirty="0" err="1">
                <a:latin typeface="Arial Narrow" panose="020B0606020202030204" pitchFamily="34" charset="0"/>
              </a:rPr>
              <a:t>big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cyst</a:t>
            </a:r>
            <a:r>
              <a:rPr lang="es-ES" dirty="0">
                <a:latin typeface="Arial Narrow" panose="020B0606020202030204" pitchFamily="34" charset="0"/>
              </a:rPr>
              <a:t> (NB vs </a:t>
            </a:r>
            <a:r>
              <a:rPr lang="es-ES" dirty="0" err="1">
                <a:latin typeface="Arial Narrow" panose="020B0606020202030204" pitchFamily="34" charset="0"/>
              </a:rPr>
              <a:t>Lymphatic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Malformation</a:t>
            </a:r>
            <a:r>
              <a:rPr lang="es-ES" dirty="0">
                <a:latin typeface="Arial Narrow" panose="020B0606020202030204" pitchFamily="34" charset="0"/>
              </a:rPr>
              <a:t>)</a:t>
            </a:r>
          </a:p>
          <a:p>
            <a:r>
              <a:rPr lang="es-ES" dirty="0" err="1">
                <a:latin typeface="Arial Narrow" panose="020B0606020202030204" pitchFamily="34" charset="0"/>
              </a:rPr>
              <a:t>Aqueductal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stenosis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secundary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to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infection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>
                <a:latin typeface="Arial Narrow" panose="020B0606020202030204" pitchFamily="34" charset="0"/>
              </a:rPr>
              <a:t>Intracraneal </a:t>
            </a:r>
            <a:r>
              <a:rPr lang="es-ES" dirty="0" err="1">
                <a:latin typeface="Arial Narrow" panose="020B0606020202030204" pitchFamily="34" charset="0"/>
              </a:rPr>
              <a:t>Idiopathic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Hypertension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>
                <a:latin typeface="Arial Narrow" panose="020B0606020202030204" pitchFamily="34" charset="0"/>
              </a:rPr>
              <a:t>Bilateral </a:t>
            </a:r>
            <a:r>
              <a:rPr lang="es-ES" dirty="0" err="1">
                <a:latin typeface="Arial Narrow" panose="020B0606020202030204" pitchFamily="34" charset="0"/>
              </a:rPr>
              <a:t>huge</a:t>
            </a:r>
            <a:r>
              <a:rPr lang="es-ES" dirty="0">
                <a:latin typeface="Arial Narrow" panose="020B0606020202030204" pitchFamily="34" charset="0"/>
              </a:rPr>
              <a:t> basal </a:t>
            </a:r>
            <a:r>
              <a:rPr lang="es-ES" dirty="0" err="1">
                <a:latin typeface="Arial Narrow" panose="020B0606020202030204" pitchFamily="34" charset="0"/>
              </a:rPr>
              <a:t>lung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hydatic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cysts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 err="1">
                <a:latin typeface="Arial Narrow" panose="020B0606020202030204" pitchFamily="34" charset="0"/>
              </a:rPr>
              <a:t>Ossifying</a:t>
            </a:r>
            <a:r>
              <a:rPr lang="es-ES" dirty="0">
                <a:latin typeface="Arial Narrow" panose="020B0606020202030204" pitchFamily="34" charset="0"/>
              </a:rPr>
              <a:t> Fibroma </a:t>
            </a:r>
            <a:r>
              <a:rPr lang="es-ES" dirty="0" err="1">
                <a:latin typeface="Arial Narrow" panose="020B0606020202030204" pitchFamily="34" charset="0"/>
              </a:rPr>
              <a:t>of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mandible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 err="1">
                <a:latin typeface="Arial Narrow" panose="020B0606020202030204" pitchFamily="34" charset="0"/>
              </a:rPr>
              <a:t>Lung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carcinoid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with</a:t>
            </a:r>
            <a:r>
              <a:rPr lang="es-ES" dirty="0">
                <a:latin typeface="Arial Narrow" panose="020B0606020202030204" pitchFamily="34" charset="0"/>
              </a:rPr>
              <a:t> bronquial extensión</a:t>
            </a:r>
          </a:p>
          <a:p>
            <a:r>
              <a:rPr lang="es-ES" dirty="0">
                <a:latin typeface="Arial Narrow" panose="020B0606020202030204" pitchFamily="34" charset="0"/>
              </a:rPr>
              <a:t>Intestinal TBC</a:t>
            </a:r>
          </a:p>
          <a:p>
            <a:r>
              <a:rPr lang="es-ES" dirty="0" err="1">
                <a:latin typeface="Arial Narrow" panose="020B0606020202030204" pitchFamily="34" charset="0"/>
              </a:rPr>
              <a:t>Retroperitonal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lymphoma</a:t>
            </a:r>
            <a:r>
              <a:rPr lang="es-ES" dirty="0">
                <a:latin typeface="Arial Narrow" panose="020B0606020202030204" pitchFamily="34" charset="0"/>
              </a:rPr>
              <a:t> in a </a:t>
            </a:r>
            <a:r>
              <a:rPr lang="es-ES" dirty="0" err="1">
                <a:latin typeface="Arial Narrow" panose="020B0606020202030204" pitchFamily="34" charset="0"/>
              </a:rPr>
              <a:t>child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 err="1">
                <a:latin typeface="Arial Narrow" panose="020B0606020202030204" pitchFamily="34" charset="0"/>
              </a:rPr>
              <a:t>Right</a:t>
            </a:r>
            <a:r>
              <a:rPr lang="es-ES" dirty="0">
                <a:latin typeface="Arial Narrow" panose="020B0606020202030204" pitchFamily="34" charset="0"/>
              </a:rPr>
              <a:t> Wilms tumor</a:t>
            </a:r>
          </a:p>
          <a:p>
            <a:r>
              <a:rPr lang="es-ES" dirty="0" err="1">
                <a:latin typeface="Arial Narrow" panose="020B0606020202030204" pitchFamily="34" charset="0"/>
              </a:rPr>
              <a:t>Maxilary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Sinus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Chondroblastoma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>
                <a:latin typeface="Arial Narrow" panose="020B0606020202030204" pitchFamily="34" charset="0"/>
              </a:rPr>
              <a:t>Intestinal </a:t>
            </a:r>
            <a:r>
              <a:rPr lang="es-ES" dirty="0" err="1">
                <a:latin typeface="Arial Narrow" panose="020B0606020202030204" pitchFamily="34" charset="0"/>
              </a:rPr>
              <a:t>obstruction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secundary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to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bowel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infection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 err="1">
                <a:latin typeface="Arial Narrow" panose="020B0606020202030204" pitchFamily="34" charset="0"/>
              </a:rPr>
              <a:t>Ventriculoperitoneal</a:t>
            </a:r>
            <a:r>
              <a:rPr lang="es-ES" dirty="0">
                <a:latin typeface="Arial Narrow" panose="020B0606020202030204" pitchFamily="34" charset="0"/>
              </a:rPr>
              <a:t> shunt </a:t>
            </a:r>
            <a:r>
              <a:rPr lang="es-ES" dirty="0" err="1">
                <a:latin typeface="Arial Narrow" panose="020B0606020202030204" pitchFamily="34" charset="0"/>
              </a:rPr>
              <a:t>with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infection</a:t>
            </a:r>
            <a:r>
              <a:rPr lang="es-ES" dirty="0">
                <a:latin typeface="Arial Narrow" panose="020B0606020202030204" pitchFamily="34" charset="0"/>
              </a:rPr>
              <a:t> in </a:t>
            </a:r>
            <a:r>
              <a:rPr lang="es-ES" dirty="0" err="1">
                <a:latin typeface="Arial Narrow" panose="020B0606020202030204" pitchFamily="34" charset="0"/>
              </a:rPr>
              <a:t>thoracic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segment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>
                <a:latin typeface="Arial Narrow" panose="020B0606020202030204" pitchFamily="34" charset="0"/>
              </a:rPr>
              <a:t>Brest </a:t>
            </a:r>
            <a:r>
              <a:rPr lang="es-ES" dirty="0" err="1">
                <a:latin typeface="Arial Narrow" panose="020B0606020202030204" pitchFamily="34" charset="0"/>
              </a:rPr>
              <a:t>cancer</a:t>
            </a:r>
            <a:r>
              <a:rPr lang="es-ES" dirty="0">
                <a:latin typeface="Arial Narrow" panose="020B0606020202030204" pitchFamily="34" charset="0"/>
              </a:rPr>
              <a:t> in </a:t>
            </a:r>
            <a:r>
              <a:rPr lang="es-ES" dirty="0" err="1">
                <a:latin typeface="Arial Narrow" panose="020B0606020202030204" pitchFamily="34" charset="0"/>
              </a:rPr>
              <a:t>axilary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tail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of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left</a:t>
            </a:r>
            <a:r>
              <a:rPr lang="es-ES" dirty="0">
                <a:latin typeface="Arial Narrow" panose="020B0606020202030204" pitchFamily="34" charset="0"/>
              </a:rPr>
              <a:t> mama</a:t>
            </a:r>
          </a:p>
          <a:p>
            <a:r>
              <a:rPr lang="es-ES" dirty="0">
                <a:latin typeface="Arial Narrow" panose="020B0606020202030204" pitchFamily="34" charset="0"/>
              </a:rPr>
              <a:t>Bilateral </a:t>
            </a:r>
            <a:r>
              <a:rPr lang="es-ES" dirty="0" err="1">
                <a:latin typeface="Arial Narrow" panose="020B0606020202030204" pitchFamily="34" charset="0"/>
              </a:rPr>
              <a:t>hepatic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hydatidic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cyst</a:t>
            </a:r>
            <a:r>
              <a:rPr lang="es-ES" dirty="0">
                <a:latin typeface="Arial Narrow" panose="020B0606020202030204" pitchFamily="34" charset="0"/>
              </a:rPr>
              <a:t> in a </a:t>
            </a:r>
            <a:r>
              <a:rPr lang="es-ES" dirty="0" err="1">
                <a:latin typeface="Arial Narrow" panose="020B0606020202030204" pitchFamily="34" charset="0"/>
              </a:rPr>
              <a:t>child</a:t>
            </a:r>
            <a:r>
              <a:rPr lang="es-ES" dirty="0">
                <a:latin typeface="Arial Narrow" panose="020B0606020202030204" pitchFamily="34" charset="0"/>
              </a:rPr>
              <a:t> (</a:t>
            </a:r>
            <a:r>
              <a:rPr lang="es-ES" dirty="0" err="1">
                <a:latin typeface="Arial Narrow" panose="020B0606020202030204" pitchFamily="34" charset="0"/>
              </a:rPr>
              <a:t>solid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phase</a:t>
            </a:r>
            <a:r>
              <a:rPr lang="es-ES" dirty="0">
                <a:latin typeface="Arial Narrow" panose="020B0606020202030204" pitchFamily="34" charset="0"/>
              </a:rPr>
              <a:t>)</a:t>
            </a:r>
          </a:p>
          <a:p>
            <a:r>
              <a:rPr lang="es-ES" dirty="0" err="1">
                <a:latin typeface="Arial Narrow" panose="020B0606020202030204" pitchFamily="34" charset="0"/>
              </a:rPr>
              <a:t>Huge</a:t>
            </a:r>
            <a:r>
              <a:rPr lang="es-ES" dirty="0">
                <a:latin typeface="Arial Narrow" panose="020B0606020202030204" pitchFamily="34" charset="0"/>
              </a:rPr>
              <a:t> bilateral subdural hematoma in </a:t>
            </a:r>
            <a:r>
              <a:rPr lang="es-ES" dirty="0" err="1">
                <a:latin typeface="Arial Narrow" panose="020B0606020202030204" pitchFamily="34" charset="0"/>
              </a:rPr>
              <a:t>an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old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patient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 err="1">
                <a:latin typeface="Arial Narrow" panose="020B0606020202030204" pitchFamily="34" charset="0"/>
              </a:rPr>
              <a:t>Treated</a:t>
            </a:r>
            <a:r>
              <a:rPr lang="es-ES" dirty="0">
                <a:latin typeface="Arial Narrow" panose="020B0606020202030204" pitchFamily="34" charset="0"/>
              </a:rPr>
              <a:t> unilateral retinoblastoma (</a:t>
            </a:r>
            <a:r>
              <a:rPr lang="es-ES" dirty="0" err="1">
                <a:latin typeface="Arial Narrow" panose="020B0606020202030204" pitchFamily="34" charset="0"/>
              </a:rPr>
              <a:t>enucleation</a:t>
            </a:r>
            <a:r>
              <a:rPr lang="es-ES" dirty="0">
                <a:latin typeface="Arial Narrow" panose="020B0606020202030204" pitchFamily="34" charset="0"/>
              </a:rPr>
              <a:t>)</a:t>
            </a:r>
          </a:p>
          <a:p>
            <a:r>
              <a:rPr lang="es-ES" dirty="0" err="1">
                <a:latin typeface="Arial Narrow" panose="020B0606020202030204" pitchFamily="34" charset="0"/>
              </a:rPr>
              <a:t>Cardiomegaly</a:t>
            </a:r>
            <a:r>
              <a:rPr lang="es-ES" dirty="0">
                <a:latin typeface="Arial Narrow" panose="020B0606020202030204" pitchFamily="34" charset="0"/>
              </a:rPr>
              <a:t> and bilateral </a:t>
            </a:r>
            <a:r>
              <a:rPr lang="es-ES" dirty="0" err="1">
                <a:latin typeface="Arial Narrow" panose="020B0606020202030204" pitchFamily="34" charset="0"/>
              </a:rPr>
              <a:t>lung</a:t>
            </a:r>
            <a:r>
              <a:rPr lang="es-ES" dirty="0">
                <a:latin typeface="Arial Narrow" panose="020B0606020202030204" pitchFamily="34" charset="0"/>
              </a:rPr>
              <a:t> edema</a:t>
            </a:r>
          </a:p>
          <a:p>
            <a:r>
              <a:rPr lang="es-ES" dirty="0" err="1">
                <a:latin typeface="Arial Narrow" panose="020B0606020202030204" pitchFamily="34" charset="0"/>
              </a:rPr>
              <a:t>Milliary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pulmonary</a:t>
            </a:r>
            <a:r>
              <a:rPr lang="es-ES" dirty="0">
                <a:latin typeface="Arial Narrow" panose="020B0606020202030204" pitchFamily="34" charset="0"/>
              </a:rPr>
              <a:t> TBC</a:t>
            </a:r>
          </a:p>
          <a:p>
            <a:r>
              <a:rPr lang="es-ES" dirty="0">
                <a:latin typeface="Arial Narrow" panose="020B0606020202030204" pitchFamily="34" charset="0"/>
              </a:rPr>
              <a:t>Subdural bilateral hematoma in </a:t>
            </a:r>
            <a:r>
              <a:rPr lang="es-ES" dirty="0" err="1">
                <a:latin typeface="Arial Narrow" panose="020B0606020202030204" pitchFamily="34" charset="0"/>
              </a:rPr>
              <a:t>blood</a:t>
            </a:r>
            <a:r>
              <a:rPr lang="es-ES" dirty="0">
                <a:latin typeface="Arial Narrow" panose="020B0606020202030204" pitchFamily="34" charset="0"/>
              </a:rPr>
              <a:t> discrasia</a:t>
            </a:r>
          </a:p>
          <a:p>
            <a:r>
              <a:rPr lang="es-ES" dirty="0">
                <a:latin typeface="Arial Narrow" panose="020B0606020202030204" pitchFamily="34" charset="0"/>
              </a:rPr>
              <a:t>...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C59FCBB-EDB4-3479-AD53-7E4C3710AD8C}"/>
              </a:ext>
            </a:extLst>
          </p:cNvPr>
          <p:cNvSpPr txBox="1"/>
          <p:nvPr/>
        </p:nvSpPr>
        <p:spPr>
          <a:xfrm>
            <a:off x="219812" y="328393"/>
            <a:ext cx="117523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000" b="1" dirty="0">
                <a:solidFill>
                  <a:schemeClr val="bg1"/>
                </a:solidFill>
                <a:latin typeface="Arial Narrow" panose="020B0606020202030204" pitchFamily="34" charset="0"/>
              </a:rPr>
              <a:t>INTERESTING CASES SEEN IN THE RADIOLOGY DEPARTMENT </a:t>
            </a:r>
            <a:r>
              <a:rPr lang="es-ES" sz="30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over</a:t>
            </a:r>
            <a:r>
              <a:rPr lang="es-ES" sz="3000" b="1" dirty="0">
                <a:solidFill>
                  <a:schemeClr val="bg1"/>
                </a:solidFill>
                <a:latin typeface="Arial Narrow" panose="020B0606020202030204" pitchFamily="34" charset="0"/>
              </a:rPr>
              <a:t> 2 </a:t>
            </a:r>
            <a:r>
              <a:rPr lang="es-ES" sz="30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weeks</a:t>
            </a:r>
            <a:endParaRPr lang="es-ES" sz="3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es-ES" sz="1400" b="1" dirty="0">
              <a:latin typeface="Arial Narrow" panose="020B060602020203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5CE7CA2-438B-6336-8026-DD707D9B0350}"/>
              </a:ext>
            </a:extLst>
          </p:cNvPr>
          <p:cNvSpPr txBox="1"/>
          <p:nvPr/>
        </p:nvSpPr>
        <p:spPr>
          <a:xfrm>
            <a:off x="730240" y="1211908"/>
            <a:ext cx="517217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>
                <a:latin typeface="Arial Narrow" panose="020B0606020202030204" pitchFamily="34" charset="0"/>
              </a:rPr>
              <a:t>Complicated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chichenpox</a:t>
            </a:r>
            <a:r>
              <a:rPr lang="es-ES" dirty="0">
                <a:latin typeface="Arial Narrow" panose="020B0606020202030204" pitchFamily="34" charset="0"/>
              </a:rPr>
              <a:t> meningitis</a:t>
            </a:r>
          </a:p>
          <a:p>
            <a:r>
              <a:rPr lang="es-ES" dirty="0">
                <a:latin typeface="Arial Narrow" panose="020B0606020202030204" pitchFamily="34" charset="0"/>
              </a:rPr>
              <a:t>Big occipital </a:t>
            </a:r>
            <a:r>
              <a:rPr lang="es-ES" dirty="0" err="1">
                <a:latin typeface="Arial Narrow" panose="020B0606020202030204" pitchFamily="34" charset="0"/>
              </a:rPr>
              <a:t>encephalocele</a:t>
            </a:r>
            <a:r>
              <a:rPr lang="es-ES" dirty="0">
                <a:latin typeface="Arial Narrow" panose="020B0606020202030204" pitchFamily="34" charset="0"/>
              </a:rPr>
              <a:t> in a </a:t>
            </a:r>
            <a:r>
              <a:rPr lang="es-ES" dirty="0" err="1">
                <a:latin typeface="Arial Narrow" panose="020B0606020202030204" pitchFamily="34" charset="0"/>
              </a:rPr>
              <a:t>newborn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 err="1">
                <a:latin typeface="Arial Narrow" panose="020B0606020202030204" pitchFamily="34" charset="0"/>
              </a:rPr>
              <a:t>Esophageal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duplication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cyst</a:t>
            </a:r>
            <a:r>
              <a:rPr lang="es-ES" dirty="0">
                <a:latin typeface="Arial Narrow" panose="020B0606020202030204" pitchFamily="34" charset="0"/>
              </a:rPr>
              <a:t> in a neonate</a:t>
            </a:r>
          </a:p>
          <a:p>
            <a:r>
              <a:rPr lang="es-ES" dirty="0">
                <a:latin typeface="Arial Narrow" panose="020B0606020202030204" pitchFamily="34" charset="0"/>
              </a:rPr>
              <a:t>Bilateral acute </a:t>
            </a:r>
            <a:r>
              <a:rPr lang="es-ES" dirty="0" err="1">
                <a:latin typeface="Arial Narrow" panose="020B0606020202030204" pitchFamily="34" charset="0"/>
              </a:rPr>
              <a:t>hemorrhagic</a:t>
            </a:r>
            <a:r>
              <a:rPr lang="es-ES" dirty="0">
                <a:latin typeface="Arial Narrow" panose="020B0606020202030204" pitchFamily="34" charset="0"/>
              </a:rPr>
              <a:t> basal </a:t>
            </a:r>
            <a:r>
              <a:rPr lang="es-ES" dirty="0" err="1">
                <a:latin typeface="Arial Narrow" panose="020B0606020202030204" pitchFamily="34" charset="0"/>
              </a:rPr>
              <a:t>ganglia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infarct</a:t>
            </a:r>
            <a:r>
              <a:rPr lang="es-ES" dirty="0">
                <a:latin typeface="Arial Narrow" panose="020B0606020202030204" pitchFamily="34" charset="0"/>
              </a:rPr>
              <a:t> </a:t>
            </a:r>
          </a:p>
          <a:p>
            <a:r>
              <a:rPr lang="es-ES" dirty="0" err="1">
                <a:latin typeface="Arial Narrow" panose="020B0606020202030204" pitchFamily="34" charset="0"/>
              </a:rPr>
              <a:t>Left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chronic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thalamic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infarct</a:t>
            </a:r>
            <a:r>
              <a:rPr lang="es-ES" dirty="0">
                <a:latin typeface="Arial Narrow" panose="020B0606020202030204" pitchFamily="34" charset="0"/>
              </a:rPr>
              <a:t> plus CMA acute </a:t>
            </a:r>
            <a:r>
              <a:rPr lang="es-ES" dirty="0" err="1">
                <a:latin typeface="Arial Narrow" panose="020B0606020202030204" pitchFamily="34" charset="0"/>
              </a:rPr>
              <a:t>infarct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 err="1">
                <a:latin typeface="Arial Narrow" panose="020B0606020202030204" pitchFamily="34" charset="0"/>
              </a:rPr>
              <a:t>Hydranencephaly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 err="1">
                <a:latin typeface="Arial Narrow" panose="020B0606020202030204" pitchFamily="34" charset="0"/>
              </a:rPr>
              <a:t>Congenital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aqueductal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stenosis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 err="1">
                <a:latin typeface="Arial Narrow" panose="020B0606020202030204" pitchFamily="34" charset="0"/>
              </a:rPr>
              <a:t>Encephalic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death</a:t>
            </a:r>
            <a:r>
              <a:rPr lang="es-ES" dirty="0">
                <a:latin typeface="Arial Narrow" panose="020B0606020202030204" pitchFamily="34" charset="0"/>
              </a:rPr>
              <a:t>: </a:t>
            </a:r>
            <a:r>
              <a:rPr lang="es-ES" dirty="0" err="1">
                <a:latin typeface="Arial Narrow" panose="020B0606020202030204" pitchFamily="34" charset="0"/>
              </a:rPr>
              <a:t>symetric</a:t>
            </a:r>
            <a:r>
              <a:rPr lang="es-ES" dirty="0">
                <a:latin typeface="Arial Narrow" panose="020B0606020202030204" pitchFamily="34" charset="0"/>
              </a:rPr>
              <a:t> supratentorial extensive </a:t>
            </a:r>
            <a:r>
              <a:rPr lang="es-ES" dirty="0" err="1">
                <a:latin typeface="Arial Narrow" panose="020B0606020202030204" pitchFamily="34" charset="0"/>
              </a:rPr>
              <a:t>infarct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>
                <a:latin typeface="Arial Narrow" panose="020B0606020202030204" pitchFamily="34" charset="0"/>
              </a:rPr>
              <a:t>Gastro-</a:t>
            </a:r>
            <a:r>
              <a:rPr lang="es-ES" dirty="0" err="1">
                <a:latin typeface="Arial Narrow" panose="020B0606020202030204" pitchFamily="34" charset="0"/>
              </a:rPr>
              <a:t>esophagic</a:t>
            </a:r>
            <a:r>
              <a:rPr lang="es-ES" dirty="0">
                <a:latin typeface="Arial Narrow" panose="020B0606020202030204" pitchFamily="34" charset="0"/>
              </a:rPr>
              <a:t> adenocarcinoma</a:t>
            </a:r>
          </a:p>
          <a:p>
            <a:r>
              <a:rPr lang="es-ES" dirty="0">
                <a:latin typeface="Arial Narrow" panose="020B0606020202030204" pitchFamily="34" charset="0"/>
              </a:rPr>
              <a:t>Extensive Crohn </a:t>
            </a:r>
            <a:r>
              <a:rPr lang="es-ES" dirty="0" err="1">
                <a:latin typeface="Arial Narrow" panose="020B0606020202030204" pitchFamily="34" charset="0"/>
              </a:rPr>
              <a:t>disease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>
                <a:latin typeface="Arial Narrow" panose="020B0606020202030204" pitchFamily="34" charset="0"/>
              </a:rPr>
              <a:t>Complete atelectasia </a:t>
            </a:r>
            <a:r>
              <a:rPr lang="es-ES" dirty="0" err="1">
                <a:latin typeface="Arial Narrow" panose="020B0606020202030204" pitchFamily="34" charset="0"/>
              </a:rPr>
              <a:t>of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left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lung</a:t>
            </a:r>
            <a:r>
              <a:rPr lang="es-ES" dirty="0">
                <a:latin typeface="Arial Narrow" panose="020B0606020202030204" pitchFamily="34" charset="0"/>
              </a:rPr>
              <a:t> in a </a:t>
            </a:r>
            <a:r>
              <a:rPr lang="es-ES" dirty="0" err="1">
                <a:latin typeface="Arial Narrow" panose="020B0606020202030204" pitchFamily="34" charset="0"/>
              </a:rPr>
              <a:t>newborn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>
                <a:latin typeface="Arial Narrow" panose="020B0606020202030204" pitchFamily="34" charset="0"/>
              </a:rPr>
              <a:t>Fetal </a:t>
            </a:r>
            <a:r>
              <a:rPr lang="es-ES" dirty="0" err="1">
                <a:latin typeface="Arial Narrow" panose="020B0606020202030204" pitchFamily="34" charset="0"/>
              </a:rPr>
              <a:t>huge</a:t>
            </a:r>
            <a:r>
              <a:rPr lang="es-ES" dirty="0">
                <a:latin typeface="Arial Narrow" panose="020B0606020202030204" pitchFamily="34" charset="0"/>
              </a:rPr>
              <a:t> lumbar </a:t>
            </a:r>
            <a:r>
              <a:rPr lang="es-ES" dirty="0" err="1">
                <a:latin typeface="Arial Narrow" panose="020B0606020202030204" pitchFamily="34" charset="0"/>
              </a:rPr>
              <a:t>myelomeningocele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 err="1">
                <a:latin typeface="Arial Narrow" panose="020B0606020202030204" pitchFamily="34" charset="0"/>
              </a:rPr>
              <a:t>Multiple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pyomiositys</a:t>
            </a:r>
            <a:r>
              <a:rPr lang="es-ES" dirty="0">
                <a:latin typeface="Arial Narrow" panose="020B0606020202030204" pitchFamily="34" charset="0"/>
              </a:rPr>
              <a:t> (TBC)</a:t>
            </a:r>
          </a:p>
          <a:p>
            <a:r>
              <a:rPr lang="es-ES" dirty="0" err="1">
                <a:latin typeface="Arial Narrow" panose="020B0606020202030204" pitchFamily="34" charset="0"/>
              </a:rPr>
              <a:t>Lithopedium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 err="1">
                <a:latin typeface="Arial Narrow" panose="020B0606020202030204" pitchFamily="34" charset="0"/>
              </a:rPr>
              <a:t>Iliac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family</a:t>
            </a:r>
            <a:r>
              <a:rPr lang="es-ES" dirty="0">
                <a:latin typeface="Arial Narrow" panose="020B0606020202030204" pitchFamily="34" charset="0"/>
              </a:rPr>
              <a:t> Ewing Sarcoma </a:t>
            </a:r>
            <a:r>
              <a:rPr lang="es-ES" dirty="0" err="1">
                <a:latin typeface="Arial Narrow" panose="020B0606020202030204" pitchFamily="34" charset="0"/>
              </a:rPr>
              <a:t>with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metastasis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 err="1">
                <a:latin typeface="Arial Narrow" panose="020B0606020202030204" pitchFamily="34" charset="0"/>
              </a:rPr>
              <a:t>Myositis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osificants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of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thigh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>
                <a:latin typeface="Arial Narrow" panose="020B0606020202030204" pitchFamily="34" charset="0"/>
              </a:rPr>
              <a:t>Acute meningitis </a:t>
            </a:r>
            <a:r>
              <a:rPr lang="es-ES" dirty="0" err="1">
                <a:latin typeface="Arial Narrow" panose="020B0606020202030204" pitchFamily="34" charset="0"/>
              </a:rPr>
              <a:t>with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secondary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hydrocephalus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 err="1">
                <a:latin typeface="Arial Narrow" panose="020B0606020202030204" pitchFamily="34" charset="0"/>
              </a:rPr>
              <a:t>Huge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Chondrosarcoma</a:t>
            </a:r>
            <a:r>
              <a:rPr lang="es-ES" dirty="0">
                <a:latin typeface="Arial Narrow" panose="020B0606020202030204" pitchFamily="34" charset="0"/>
              </a:rPr>
              <a:t> of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iliac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bone</a:t>
            </a:r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 err="1">
                <a:latin typeface="Arial Narrow" panose="020B0606020202030204" pitchFamily="34" charset="0"/>
              </a:rPr>
              <a:t>Neuroenteric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cyst</a:t>
            </a:r>
            <a:r>
              <a:rPr lang="es-ES" dirty="0">
                <a:latin typeface="Arial Narrow" panose="020B0606020202030204" pitchFamily="34" charset="0"/>
              </a:rPr>
              <a:t> vs </a:t>
            </a:r>
            <a:r>
              <a:rPr lang="es-ES" dirty="0" err="1">
                <a:latin typeface="Arial Narrow" panose="020B0606020202030204" pitchFamily="34" charset="0"/>
              </a:rPr>
              <a:t>Hydatidic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cyst</a:t>
            </a:r>
            <a:r>
              <a:rPr lang="es-ES" dirty="0">
                <a:latin typeface="Arial Narrow" panose="020B0606020202030204" pitchFamily="34" charset="0"/>
              </a:rPr>
              <a:t>, supratentorial</a:t>
            </a:r>
          </a:p>
          <a:p>
            <a:r>
              <a:rPr lang="es-ES" dirty="0" err="1">
                <a:latin typeface="Arial Narrow" panose="020B0606020202030204" pitchFamily="34" charset="0"/>
              </a:rPr>
              <a:t>Nasopharingeal</a:t>
            </a:r>
            <a:r>
              <a:rPr lang="es-ES" dirty="0">
                <a:latin typeface="Arial Narrow" panose="020B0606020202030204" pitchFamily="34" charset="0"/>
              </a:rPr>
              <a:t> carcinoma in a 15 yo </a:t>
            </a:r>
            <a:r>
              <a:rPr lang="es-ES" dirty="0" err="1">
                <a:latin typeface="Arial Narrow" panose="020B0606020202030204" pitchFamily="34" charset="0"/>
              </a:rPr>
              <a:t>patient</a:t>
            </a:r>
            <a:endParaRPr lang="es-E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70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239F93F-D803-B2E9-866C-13C6E9347F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915" y="1526645"/>
            <a:ext cx="9031065" cy="44063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00B0F0"/>
            </a:solidFill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es-ES" altLang="es-ES" b="0" i="0" u="none" strike="noStrike" cap="none" normalizeH="0" baseline="0" dirty="0">
              <a:ln>
                <a:noFill/>
              </a:ln>
              <a:solidFill>
                <a:srgbClr val="202124"/>
              </a:solidFill>
              <a:effectLst/>
              <a:latin typeface="Arial Narrow" panose="020B060602020203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staff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is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very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well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trained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,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radiological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level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is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very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good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,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are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scientific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and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are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prepared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.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get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along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well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with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each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other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,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there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is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a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very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good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atmosphere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.  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work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a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lot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,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despite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fact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that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schedule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in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Ethiopia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is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from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8:00 am to 12:00 pm,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work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continuously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,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taking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advantage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of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time. In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addition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,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have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to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do extra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weekend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and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afternoon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shifts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to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be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able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to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report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all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studies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. And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lang="es-ES" altLang="es-ES" dirty="0">
                <a:solidFill>
                  <a:srgbClr val="202124"/>
                </a:solidFill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guards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are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localized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but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intense,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have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to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work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. 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results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of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tests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es-ES" altLang="es-ES" dirty="0">
                <a:solidFill>
                  <a:srgbClr val="202124"/>
                </a:solidFill>
                <a:latin typeface="Arial Narrow" panose="020B0606020202030204" pitchFamily="34" charset="0"/>
              </a:rPr>
              <a:t>are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given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in 72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hours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,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which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implies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that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cannot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leave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studies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without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informing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,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that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have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to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work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a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day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.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On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other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hand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,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this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means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that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it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is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difficult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to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delve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into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study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of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interesting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and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difficult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cases</a:t>
            </a:r>
            <a:r>
              <a:rPr lang="es-ES" altLang="es-ES" dirty="0">
                <a:solidFill>
                  <a:srgbClr val="202124"/>
                </a:solidFill>
                <a:latin typeface="Arial Narrow" panose="020B0606020202030204" pitchFamily="34" charset="0"/>
              </a:rPr>
              <a:t>, </a:t>
            </a:r>
            <a:r>
              <a:rPr lang="es-ES" altLang="es-ES" dirty="0" err="1">
                <a:solidFill>
                  <a:srgbClr val="202124"/>
                </a:solidFill>
                <a:latin typeface="Arial Narrow" panose="020B0606020202030204" pitchFamily="34" charset="0"/>
              </a:rPr>
              <a:t>but</a:t>
            </a:r>
            <a:r>
              <a:rPr lang="es-ES" altLang="es-ES" dirty="0">
                <a:solidFill>
                  <a:srgbClr val="202124"/>
                </a:solidFill>
                <a:latin typeface="Arial Narrow" panose="020B0606020202030204" pitchFamily="34" charset="0"/>
              </a:rPr>
              <a:t> </a:t>
            </a:r>
            <a:r>
              <a:rPr lang="es-ES" altLang="es-ES" dirty="0" err="1">
                <a:solidFill>
                  <a:srgbClr val="202124"/>
                </a:solidFill>
                <a:latin typeface="Arial Narrow" panose="020B0606020202030204" pitchFamily="34" charset="0"/>
              </a:rPr>
              <a:t>they</a:t>
            </a:r>
            <a:r>
              <a:rPr lang="es-ES" altLang="es-ES" dirty="0">
                <a:solidFill>
                  <a:srgbClr val="202124"/>
                </a:solidFill>
                <a:latin typeface="Arial Narrow" panose="020B0606020202030204" pitchFamily="34" charset="0"/>
              </a:rPr>
              <a:t> </a:t>
            </a:r>
            <a:r>
              <a:rPr lang="es-ES" altLang="es-ES" dirty="0" err="1">
                <a:solidFill>
                  <a:srgbClr val="202124"/>
                </a:solidFill>
                <a:latin typeface="Arial Narrow" panose="020B0606020202030204" pitchFamily="34" charset="0"/>
              </a:rPr>
              <a:t>talk</a:t>
            </a:r>
            <a:r>
              <a:rPr lang="es-ES" altLang="es-ES" dirty="0">
                <a:solidFill>
                  <a:srgbClr val="202124"/>
                </a:solidFill>
                <a:latin typeface="Arial Narrow" panose="020B0606020202030204" pitchFamily="34" charset="0"/>
              </a:rPr>
              <a:t> </a:t>
            </a:r>
            <a:r>
              <a:rPr lang="es-ES" altLang="es-ES" dirty="0" err="1">
                <a:solidFill>
                  <a:srgbClr val="202124"/>
                </a:solidFill>
                <a:latin typeface="Arial Narrow" panose="020B0606020202030204" pitchFamily="34" charset="0"/>
              </a:rPr>
              <a:t>to</a:t>
            </a:r>
            <a:r>
              <a:rPr lang="es-ES" altLang="es-ES" dirty="0">
                <a:solidFill>
                  <a:srgbClr val="202124"/>
                </a:solidFill>
                <a:latin typeface="Arial Narrow" panose="020B0606020202030204" pitchFamily="34" charset="0"/>
              </a:rPr>
              <a:t> </a:t>
            </a:r>
            <a:r>
              <a:rPr lang="es-ES" altLang="es-ES" dirty="0" err="1">
                <a:solidFill>
                  <a:srgbClr val="202124"/>
                </a:solidFill>
                <a:latin typeface="Arial Narrow" panose="020B0606020202030204" pitchFamily="34" charset="0"/>
              </a:rPr>
              <a:t>each</a:t>
            </a:r>
            <a:r>
              <a:rPr lang="es-ES" altLang="es-ES" dirty="0">
                <a:solidFill>
                  <a:srgbClr val="202124"/>
                </a:solidFill>
                <a:latin typeface="Arial Narrow" panose="020B0606020202030204" pitchFamily="34" charset="0"/>
              </a:rPr>
              <a:t> </a:t>
            </a:r>
            <a:r>
              <a:rPr lang="es-ES" altLang="es-ES" dirty="0" err="1">
                <a:solidFill>
                  <a:srgbClr val="202124"/>
                </a:solidFill>
                <a:latin typeface="Arial Narrow" panose="020B0606020202030204" pitchFamily="34" charset="0"/>
              </a:rPr>
              <a:t>other</a:t>
            </a:r>
            <a:r>
              <a:rPr lang="es-ES" altLang="es-ES" dirty="0">
                <a:solidFill>
                  <a:srgbClr val="202124"/>
                </a:solidFill>
                <a:latin typeface="Arial Narrow" panose="020B0606020202030204" pitchFamily="34" charset="0"/>
              </a:rPr>
              <a:t> </a:t>
            </a:r>
            <a:r>
              <a:rPr lang="es-ES" altLang="es-ES" dirty="0" err="1">
                <a:solidFill>
                  <a:srgbClr val="202124"/>
                </a:solidFill>
                <a:latin typeface="Arial Narrow" panose="020B0606020202030204" pitchFamily="34" charset="0"/>
              </a:rPr>
              <a:t>about</a:t>
            </a:r>
            <a:r>
              <a:rPr lang="es-ES" altLang="es-ES" dirty="0">
                <a:solidFill>
                  <a:srgbClr val="202124"/>
                </a:solidFill>
                <a:latin typeface="Arial Narrow" panose="020B0606020202030204" pitchFamily="34" charset="0"/>
              </a:rPr>
              <a:t> </a:t>
            </a:r>
            <a:r>
              <a:rPr lang="es-ES" altLang="es-ES" dirty="0" err="1">
                <a:solidFill>
                  <a:srgbClr val="202124"/>
                </a:solidFill>
                <a:latin typeface="Arial Narrow" panose="020B0606020202030204" pitchFamily="34" charset="0"/>
              </a:rPr>
              <a:t>these</a:t>
            </a:r>
            <a:r>
              <a:rPr lang="es-ES" altLang="es-ES" dirty="0">
                <a:solidFill>
                  <a:srgbClr val="202124"/>
                </a:solidFill>
                <a:latin typeface="Arial Narrow" panose="020B0606020202030204" pitchFamily="34" charset="0"/>
              </a:rPr>
              <a:t> cases.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In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reports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,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summary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or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conclusión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part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is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very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clear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,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it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is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very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important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because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it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gives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a definitive idea and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helps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specialist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. 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have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6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residents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for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first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time in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service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,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this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means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that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level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of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teaching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has to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increase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and,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on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other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hand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,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residents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are a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stimulus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. 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One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of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es-ES" altLang="es-ES" dirty="0">
                <a:solidFill>
                  <a:srgbClr val="202124"/>
                </a:solidFill>
                <a:latin typeface="Arial Narrow" panose="020B0606020202030204" pitchFamily="34" charset="0"/>
              </a:rPr>
              <a:t>staff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attends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three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weekly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sessions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presented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by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residents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. 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have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been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really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kind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and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welcoming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to me.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0C8292F-A099-D8A1-E0AE-2E0349D18C7C}"/>
              </a:ext>
            </a:extLst>
          </p:cNvPr>
          <p:cNvSpPr txBox="1"/>
          <p:nvPr/>
        </p:nvSpPr>
        <p:spPr>
          <a:xfrm>
            <a:off x="113122" y="245097"/>
            <a:ext cx="11915480" cy="738664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4E86D19-9615-7A1A-9318-BE6B24020804}"/>
              </a:ext>
            </a:extLst>
          </p:cNvPr>
          <p:cNvSpPr txBox="1"/>
          <p:nvPr/>
        </p:nvSpPr>
        <p:spPr>
          <a:xfrm>
            <a:off x="1388588" y="370147"/>
            <a:ext cx="96624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000" b="1" dirty="0">
                <a:solidFill>
                  <a:schemeClr val="bg1"/>
                </a:solidFill>
                <a:latin typeface="Arial Narrow" panose="020B0606020202030204" pitchFamily="34" charset="0"/>
              </a:rPr>
              <a:t>VERY GOOD THINGS</a:t>
            </a:r>
          </a:p>
          <a:p>
            <a:endParaRPr lang="es-ES" sz="1400" b="1" dirty="0">
              <a:latin typeface="Arial Narrow" panose="020B0606020202030204" pitchFamily="34" charset="0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DF8B4B8-2903-1E39-48CE-18175A6CC3B2}"/>
              </a:ext>
            </a:extLst>
          </p:cNvPr>
          <p:cNvCxnSpPr>
            <a:cxnSpLocks/>
          </p:cNvCxnSpPr>
          <p:nvPr/>
        </p:nvCxnSpPr>
        <p:spPr>
          <a:xfrm>
            <a:off x="1692356" y="0"/>
            <a:ext cx="0" cy="68580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5209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5DC277A-7CE2-E2C1-CACB-2FBD53651579}"/>
              </a:ext>
            </a:extLst>
          </p:cNvPr>
          <p:cNvSpPr txBox="1"/>
          <p:nvPr/>
        </p:nvSpPr>
        <p:spPr>
          <a:xfrm>
            <a:off x="113122" y="245446"/>
            <a:ext cx="11915480" cy="73866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A9E2970-D7A3-7F37-2A84-39FA14FF4BD1}"/>
              </a:ext>
            </a:extLst>
          </p:cNvPr>
          <p:cNvSpPr txBox="1"/>
          <p:nvPr/>
        </p:nvSpPr>
        <p:spPr>
          <a:xfrm>
            <a:off x="1360013" y="460115"/>
            <a:ext cx="96624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000" b="1" dirty="0">
                <a:solidFill>
                  <a:schemeClr val="bg1"/>
                </a:solidFill>
                <a:latin typeface="Arial Narrow" panose="020B0606020202030204" pitchFamily="34" charset="0"/>
              </a:rPr>
              <a:t>THINGS THAT ARE AGAINST THEM</a:t>
            </a:r>
          </a:p>
          <a:p>
            <a:endParaRPr lang="es-ES" sz="1400" b="1" dirty="0">
              <a:latin typeface="Arial Narrow" panose="020B0606020202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054347E-167F-2A64-6606-3D979092BCE7}"/>
              </a:ext>
            </a:extLst>
          </p:cNvPr>
          <p:cNvSpPr txBox="1"/>
          <p:nvPr/>
        </p:nvSpPr>
        <p:spPr>
          <a:xfrm>
            <a:off x="1417163" y="1978522"/>
            <a:ext cx="9210195" cy="31393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latin typeface="Arial Narrow" panose="020B0606020202030204" pitchFamily="34" charset="0"/>
              </a:rPr>
              <a:t>As I </a:t>
            </a:r>
            <a:r>
              <a:rPr lang="es-ES" dirty="0" err="1">
                <a:latin typeface="Arial Narrow" panose="020B0606020202030204" pitchFamily="34" charset="0"/>
              </a:rPr>
              <a:t>have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shown</a:t>
            </a:r>
            <a:r>
              <a:rPr lang="es-ES" dirty="0">
                <a:latin typeface="Arial Narrow" panose="020B0606020202030204" pitchFamily="34" charset="0"/>
              </a:rPr>
              <a:t> in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table of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third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slice</a:t>
            </a:r>
            <a:r>
              <a:rPr lang="es-ES" dirty="0">
                <a:latin typeface="Arial Narrow" panose="020B0606020202030204" pitchFamily="34" charset="0"/>
              </a:rPr>
              <a:t>, </a:t>
            </a:r>
            <a:r>
              <a:rPr lang="es-ES" dirty="0" err="1">
                <a:latin typeface="Arial Narrow" panose="020B0606020202030204" pitchFamily="34" charset="0"/>
              </a:rPr>
              <a:t>there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is</a:t>
            </a:r>
            <a:r>
              <a:rPr lang="es-ES" dirty="0">
                <a:latin typeface="Arial Narrow" panose="020B0606020202030204" pitchFamily="34" charset="0"/>
              </a:rPr>
              <a:t> a </a:t>
            </a:r>
            <a:r>
              <a:rPr lang="es-ES" dirty="0" err="1">
                <a:latin typeface="Arial Narrow" panose="020B0606020202030204" pitchFamily="34" charset="0"/>
              </a:rPr>
              <a:t>lot</a:t>
            </a:r>
            <a:r>
              <a:rPr lang="es-ES" dirty="0">
                <a:latin typeface="Arial Narrow" panose="020B0606020202030204" pitchFamily="34" charset="0"/>
              </a:rPr>
              <a:t> of </a:t>
            </a:r>
            <a:r>
              <a:rPr lang="es-ES" dirty="0" err="1">
                <a:latin typeface="Arial Narrow" panose="020B0606020202030204" pitchFamily="34" charset="0"/>
              </a:rPr>
              <a:t>radiological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equipment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that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does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not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work</a:t>
            </a:r>
            <a:r>
              <a:rPr lang="es-ES" dirty="0">
                <a:latin typeface="Arial Narrow" panose="020B0606020202030204" pitchFamily="34" charset="0"/>
              </a:rPr>
              <a:t>. </a:t>
            </a:r>
            <a:r>
              <a:rPr lang="es-ES" dirty="0" err="1">
                <a:latin typeface="Arial Narrow" panose="020B0606020202030204" pitchFamily="34" charset="0"/>
              </a:rPr>
              <a:t>For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example</a:t>
            </a:r>
            <a:r>
              <a:rPr lang="es-ES" dirty="0">
                <a:latin typeface="Arial Narrow" panose="020B0606020202030204" pitchFamily="34" charset="0"/>
              </a:rPr>
              <a:t>, </a:t>
            </a:r>
            <a:r>
              <a:rPr lang="es-ES" dirty="0" err="1">
                <a:latin typeface="Arial Narrow" panose="020B0606020202030204" pitchFamily="34" charset="0"/>
              </a:rPr>
              <a:t>this</a:t>
            </a:r>
            <a:r>
              <a:rPr lang="es-ES" dirty="0">
                <a:latin typeface="Arial Narrow" panose="020B0606020202030204" pitchFamily="34" charset="0"/>
              </a:rPr>
              <a:t> hospital has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only</a:t>
            </a:r>
            <a:r>
              <a:rPr lang="es-ES" dirty="0">
                <a:latin typeface="Arial Narrow" panose="020B0606020202030204" pitchFamily="34" charset="0"/>
              </a:rPr>
              <a:t> MRI (</a:t>
            </a:r>
            <a:r>
              <a:rPr lang="es-ES" dirty="0" err="1">
                <a:latin typeface="Arial Narrow" panose="020B0606020202030204" pitchFamily="34" charset="0"/>
              </a:rPr>
              <a:t>magnetic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resonance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imaging</a:t>
            </a:r>
            <a:r>
              <a:rPr lang="es-ES" dirty="0">
                <a:latin typeface="Arial Narrow" panose="020B0606020202030204" pitchFamily="34" charset="0"/>
              </a:rPr>
              <a:t>) in </a:t>
            </a:r>
            <a:r>
              <a:rPr lang="es-ES" dirty="0" err="1">
                <a:latin typeface="Arial Narrow" panose="020B0606020202030204" pitchFamily="34" charset="0"/>
              </a:rPr>
              <a:t>all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this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part</a:t>
            </a:r>
            <a:r>
              <a:rPr lang="es-ES" dirty="0">
                <a:latin typeface="Arial Narrow" panose="020B0606020202030204" pitchFamily="34" charset="0"/>
              </a:rPr>
              <a:t> of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country </a:t>
            </a:r>
            <a:r>
              <a:rPr lang="es-ES" dirty="0" err="1">
                <a:latin typeface="Arial Narrow" panose="020B0606020202030204" pitchFamily="34" charset="0"/>
              </a:rPr>
              <a:t>that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covers</a:t>
            </a:r>
            <a:r>
              <a:rPr lang="es-ES" dirty="0">
                <a:latin typeface="Arial Narrow" panose="020B0606020202030204" pitchFamily="34" charset="0"/>
              </a:rPr>
              <a:t> 20 </a:t>
            </a:r>
            <a:r>
              <a:rPr lang="es-ES" dirty="0" err="1">
                <a:latin typeface="Arial Narrow" panose="020B0606020202030204" pitchFamily="34" charset="0"/>
              </a:rPr>
              <a:t>million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inhabitants</a:t>
            </a:r>
            <a:r>
              <a:rPr lang="es-ES" dirty="0">
                <a:latin typeface="Arial Narrow" panose="020B0606020202030204" pitchFamily="34" charset="0"/>
              </a:rPr>
              <a:t>, and </a:t>
            </a:r>
            <a:r>
              <a:rPr lang="es-ES" dirty="0" err="1">
                <a:latin typeface="Arial Narrow" panose="020B0606020202030204" pitchFamily="34" charset="0"/>
              </a:rPr>
              <a:t>it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out</a:t>
            </a:r>
            <a:r>
              <a:rPr lang="es-ES" dirty="0">
                <a:latin typeface="Arial Narrow" panose="020B0606020202030204" pitchFamily="34" charset="0"/>
              </a:rPr>
              <a:t> of </a:t>
            </a:r>
            <a:r>
              <a:rPr lang="es-ES" dirty="0" err="1">
                <a:latin typeface="Arial Narrow" panose="020B0606020202030204" pitchFamily="34" charset="0"/>
              </a:rPr>
              <a:t>service</a:t>
            </a:r>
            <a:r>
              <a:rPr lang="es-ES" dirty="0">
                <a:latin typeface="Arial Narrow" panose="020B0606020202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PACS </a:t>
            </a:r>
            <a:r>
              <a:rPr lang="es-ES" dirty="0" err="1">
                <a:latin typeface="Arial Narrow" panose="020B0606020202030204" pitchFamily="34" charset="0"/>
              </a:rPr>
              <a:t>where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radiologists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work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not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large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enough</a:t>
            </a:r>
            <a:r>
              <a:rPr lang="es-ES" dirty="0">
                <a:latin typeface="Arial Narrow" panose="020B0606020202030204" pitchFamily="34" charset="0"/>
              </a:rPr>
              <a:t> to store </a:t>
            </a:r>
            <a:r>
              <a:rPr lang="es-ES" dirty="0" err="1">
                <a:latin typeface="Arial Narrow" panose="020B0606020202030204" pitchFamily="34" charset="0"/>
              </a:rPr>
              <a:t>studies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beyond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three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months</a:t>
            </a:r>
            <a:r>
              <a:rPr lang="es-ES" dirty="0">
                <a:latin typeface="Arial Narrow" panose="020B0606020202030204" pitchFamily="34" charset="0"/>
              </a:rPr>
              <a:t>, </a:t>
            </a:r>
            <a:r>
              <a:rPr lang="es-ES" dirty="0" err="1">
                <a:latin typeface="Arial Narrow" panose="020B0606020202030204" pitchFamily="34" charset="0"/>
              </a:rPr>
              <a:t>that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is</a:t>
            </a:r>
            <a:r>
              <a:rPr lang="es-ES" dirty="0">
                <a:latin typeface="Arial Narrow" panose="020B0606020202030204" pitchFamily="34" charset="0"/>
              </a:rPr>
              <a:t>,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radiologist</a:t>
            </a:r>
            <a:r>
              <a:rPr lang="es-ES" dirty="0">
                <a:latin typeface="Arial Narrow" panose="020B0606020202030204" pitchFamily="34" charset="0"/>
              </a:rPr>
              <a:t> can </a:t>
            </a:r>
            <a:r>
              <a:rPr lang="es-ES" dirty="0" err="1">
                <a:latin typeface="Arial Narrow" panose="020B0606020202030204" pitchFamily="34" charset="0"/>
              </a:rPr>
              <a:t>not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consult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previous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studies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of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patients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because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they</a:t>
            </a:r>
            <a:r>
              <a:rPr lang="es-ES" dirty="0">
                <a:latin typeface="Arial Narrow" panose="020B0606020202030204" pitchFamily="34" charset="0"/>
              </a:rPr>
              <a:t> are </a:t>
            </a:r>
            <a:r>
              <a:rPr lang="es-ES" dirty="0" err="1">
                <a:latin typeface="Arial Narrow" panose="020B0606020202030204" pitchFamily="34" charset="0"/>
              </a:rPr>
              <a:t>deleted</a:t>
            </a:r>
            <a:r>
              <a:rPr lang="es-ES" dirty="0">
                <a:latin typeface="Arial Narrow" panose="020B0606020202030204" pitchFamily="34" charset="0"/>
              </a:rPr>
              <a:t>, </a:t>
            </a:r>
            <a:r>
              <a:rPr lang="es-ES" dirty="0" err="1">
                <a:latin typeface="Arial Narrow" panose="020B0606020202030204" pitchFamily="34" charset="0"/>
              </a:rPr>
              <a:t>which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makes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very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difficult</a:t>
            </a:r>
            <a:r>
              <a:rPr lang="es-ES" dirty="0">
                <a:latin typeface="Arial Narrow" panose="020B0606020202030204" pitchFamily="34" charset="0"/>
              </a:rPr>
              <a:t> to </a:t>
            </a:r>
            <a:r>
              <a:rPr lang="es-ES" dirty="0" err="1">
                <a:latin typeface="Arial Narrow" panose="020B0606020202030204" pitchFamily="34" charset="0"/>
              </a:rPr>
              <a:t>inform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chronic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patients</a:t>
            </a:r>
            <a:r>
              <a:rPr lang="es-ES" dirty="0">
                <a:latin typeface="Arial Narrow" panose="020B0606020202030204" pitchFamily="34" charset="0"/>
              </a:rPr>
              <a:t>, </a:t>
            </a:r>
            <a:r>
              <a:rPr lang="es-ES" dirty="0" err="1">
                <a:latin typeface="Arial Narrow" panose="020B0606020202030204" pitchFamily="34" charset="0"/>
              </a:rPr>
              <a:t>patients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under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follow</a:t>
            </a:r>
            <a:r>
              <a:rPr lang="es-ES" dirty="0">
                <a:latin typeface="Arial Narrow" panose="020B0606020202030204" pitchFamily="34" charset="0"/>
              </a:rPr>
              <a:t>-up, </a:t>
            </a:r>
            <a:r>
              <a:rPr lang="es-ES" dirty="0" err="1">
                <a:latin typeface="Arial Narrow" panose="020B0606020202030204" pitchFamily="34" charset="0"/>
              </a:rPr>
              <a:t>previous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surgeries</a:t>
            </a:r>
            <a:r>
              <a:rPr lang="es-ES" dirty="0">
                <a:latin typeface="Arial Narrow" panose="020B0606020202030204" pitchFamily="34" charset="0"/>
              </a:rPr>
              <a:t>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>
                <a:latin typeface="Arial Narrow" panose="020B0606020202030204" pitchFamily="34" charset="0"/>
              </a:rPr>
              <a:t>They</a:t>
            </a:r>
            <a:r>
              <a:rPr lang="es-ES" dirty="0">
                <a:latin typeface="Arial Narrow" panose="020B0606020202030204" pitchFamily="34" charset="0"/>
              </a:rPr>
              <a:t> can </a:t>
            </a:r>
            <a:r>
              <a:rPr lang="es-ES" dirty="0" err="1">
                <a:latin typeface="Arial Narrow" panose="020B0606020202030204" pitchFamily="34" charset="0"/>
              </a:rPr>
              <a:t>not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included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US (</a:t>
            </a:r>
            <a:r>
              <a:rPr lang="es-ES" dirty="0" err="1">
                <a:latin typeface="Arial Narrow" panose="020B0606020202030204" pitchFamily="34" charset="0"/>
              </a:rPr>
              <a:t>ultrasound</a:t>
            </a:r>
            <a:r>
              <a:rPr lang="es-ES" dirty="0">
                <a:latin typeface="Arial Narrow" panose="020B0606020202030204" pitchFamily="34" charset="0"/>
              </a:rPr>
              <a:t>) </a:t>
            </a:r>
            <a:r>
              <a:rPr lang="es-ES" dirty="0" err="1">
                <a:latin typeface="Arial Narrow" panose="020B0606020202030204" pitchFamily="34" charset="0"/>
              </a:rPr>
              <a:t>images</a:t>
            </a:r>
            <a:r>
              <a:rPr lang="es-ES" dirty="0">
                <a:latin typeface="Arial Narrow" panose="020B0606020202030204" pitchFamily="34" charset="0"/>
              </a:rPr>
              <a:t> in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PACS, </a:t>
            </a:r>
            <a:r>
              <a:rPr lang="es-ES" dirty="0" err="1">
                <a:latin typeface="Arial Narrow" panose="020B0606020202030204" pitchFamily="34" charset="0"/>
              </a:rPr>
              <a:t>it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really</a:t>
            </a:r>
            <a:r>
              <a:rPr lang="es-ES" dirty="0">
                <a:latin typeface="Arial Narrow" panose="020B0606020202030204" pitchFamily="34" charset="0"/>
              </a:rPr>
              <a:t> negative.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program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for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working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with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CT </a:t>
            </a:r>
            <a:r>
              <a:rPr lang="es-ES" dirty="0" err="1">
                <a:latin typeface="Arial Narrow" panose="020B0606020202030204" pitchFamily="34" charset="0"/>
              </a:rPr>
              <a:t>images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not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update</a:t>
            </a:r>
            <a:r>
              <a:rPr lang="es-ES" dirty="0">
                <a:latin typeface="Arial Narrow" panose="020B0606020202030204" pitchFamily="34" charset="0"/>
              </a:rPr>
              <a:t>, </a:t>
            </a:r>
            <a:r>
              <a:rPr lang="es-ES" dirty="0" err="1">
                <a:latin typeface="Arial Narrow" panose="020B0606020202030204" pitchFamily="34" charset="0"/>
              </a:rPr>
              <a:t>then</a:t>
            </a:r>
            <a:r>
              <a:rPr lang="es-ES" dirty="0">
                <a:latin typeface="Arial Narrow" panose="020B0606020202030204" pitchFamily="34" charset="0"/>
              </a:rPr>
              <a:t>, </a:t>
            </a:r>
            <a:r>
              <a:rPr lang="es-ES" dirty="0" err="1">
                <a:latin typeface="Arial Narrow" panose="020B0606020202030204" pitchFamily="34" charset="0"/>
              </a:rPr>
              <a:t>they</a:t>
            </a:r>
            <a:r>
              <a:rPr lang="es-ES" dirty="0">
                <a:latin typeface="Arial Narrow" panose="020B0606020202030204" pitchFamily="34" charset="0"/>
              </a:rPr>
              <a:t> can </a:t>
            </a:r>
            <a:r>
              <a:rPr lang="es-ES" dirty="0" err="1">
                <a:latin typeface="Arial Narrow" panose="020B0606020202030204" pitchFamily="34" charset="0"/>
              </a:rPr>
              <a:t>not</a:t>
            </a:r>
            <a:r>
              <a:rPr lang="es-ES" dirty="0">
                <a:latin typeface="Arial Narrow" panose="020B0606020202030204" pitchFamily="34" charset="0"/>
              </a:rPr>
              <a:t> do </a:t>
            </a:r>
            <a:r>
              <a:rPr lang="es-ES" dirty="0" err="1">
                <a:latin typeface="Arial Narrow" panose="020B0606020202030204" pitchFamily="34" charset="0"/>
              </a:rPr>
              <a:t>correct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reconstructions</a:t>
            </a:r>
            <a:r>
              <a:rPr lang="es-ES" dirty="0">
                <a:latin typeface="Arial Narrow" panose="020B0606020202030204" pitchFamily="34" charset="0"/>
              </a:rPr>
              <a:t>, and </a:t>
            </a:r>
            <a:r>
              <a:rPr lang="es-ES" dirty="0" err="1">
                <a:latin typeface="Arial Narrow" panose="020B0606020202030204" pitchFamily="34" charset="0"/>
              </a:rPr>
              <a:t>also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they</a:t>
            </a:r>
            <a:r>
              <a:rPr lang="es-ES" dirty="0">
                <a:latin typeface="Arial Narrow" panose="020B0606020202030204" pitchFamily="34" charset="0"/>
              </a:rPr>
              <a:t> can </a:t>
            </a:r>
            <a:r>
              <a:rPr lang="es-ES" dirty="0" err="1">
                <a:latin typeface="Arial Narrow" panose="020B0606020202030204" pitchFamily="34" charset="0"/>
              </a:rPr>
              <a:t>not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save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key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images</a:t>
            </a:r>
            <a:r>
              <a:rPr lang="es-ES" dirty="0">
                <a:latin typeface="Arial Narrow" panose="020B0606020202030204" pitchFamily="34" charset="0"/>
              </a:rPr>
              <a:t>.</a:t>
            </a:r>
          </a:p>
          <a:p>
            <a:endParaRPr lang="es-ES" dirty="0">
              <a:latin typeface="Arial Narrow" panose="020B0606020202030204" pitchFamily="34" charset="0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9690CD68-C1DC-1F38-0BF3-B036CB06B6A0}"/>
              </a:ext>
            </a:extLst>
          </p:cNvPr>
          <p:cNvCxnSpPr>
            <a:cxnSpLocks/>
          </p:cNvCxnSpPr>
          <p:nvPr/>
        </p:nvCxnSpPr>
        <p:spPr>
          <a:xfrm>
            <a:off x="1644731" y="0"/>
            <a:ext cx="0" cy="685800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081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5DC277A-7CE2-E2C1-CACB-2FBD53651579}"/>
              </a:ext>
            </a:extLst>
          </p:cNvPr>
          <p:cNvSpPr txBox="1"/>
          <p:nvPr/>
        </p:nvSpPr>
        <p:spPr>
          <a:xfrm>
            <a:off x="113122" y="245097"/>
            <a:ext cx="11915480" cy="738664"/>
          </a:xfrm>
          <a:prstGeom prst="rect">
            <a:avLst/>
          </a:prstGeom>
          <a:solidFill>
            <a:srgbClr val="ED2323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A9E2970-D7A3-7F37-2A84-39FA14FF4BD1}"/>
              </a:ext>
            </a:extLst>
          </p:cNvPr>
          <p:cNvSpPr txBox="1"/>
          <p:nvPr/>
        </p:nvSpPr>
        <p:spPr>
          <a:xfrm>
            <a:off x="1483838" y="372904"/>
            <a:ext cx="96624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000" b="1" dirty="0">
                <a:solidFill>
                  <a:schemeClr val="bg1"/>
                </a:solidFill>
                <a:latin typeface="Arial Narrow" panose="020B0606020202030204" pitchFamily="34" charset="0"/>
              </a:rPr>
              <a:t>THINGS FOR IMPROVEMENT</a:t>
            </a:r>
          </a:p>
          <a:p>
            <a:endParaRPr lang="es-ES" sz="1400" b="1" dirty="0">
              <a:latin typeface="Arial Narrow" panose="020B0606020202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67EB760-90A7-EFD2-4542-DB6058D31B0C}"/>
              </a:ext>
            </a:extLst>
          </p:cNvPr>
          <p:cNvSpPr txBox="1"/>
          <p:nvPr/>
        </p:nvSpPr>
        <p:spPr>
          <a:xfrm>
            <a:off x="1493363" y="1342661"/>
            <a:ext cx="10302398" cy="45243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s-ES" u="sng" dirty="0">
              <a:latin typeface="Arial Narrow" panose="020B0606020202030204" pitchFamily="34" charset="0"/>
            </a:endParaRPr>
          </a:p>
          <a:p>
            <a:r>
              <a:rPr lang="es-ES" u="sng" dirty="0">
                <a:latin typeface="Arial Narrow" panose="020B0606020202030204" pitchFamily="34" charset="0"/>
              </a:rPr>
              <a:t>	</a:t>
            </a:r>
            <a:r>
              <a:rPr lang="es-ES" u="sng" dirty="0" err="1">
                <a:latin typeface="Arial Narrow" panose="020B0606020202030204" pitchFamily="34" charset="0"/>
              </a:rPr>
              <a:t>These</a:t>
            </a:r>
            <a:r>
              <a:rPr lang="es-ES" u="sng" dirty="0">
                <a:latin typeface="Arial Narrow" panose="020B0606020202030204" pitchFamily="34" charset="0"/>
              </a:rPr>
              <a:t> are </a:t>
            </a:r>
            <a:r>
              <a:rPr lang="es-ES" u="sng" dirty="0" err="1">
                <a:latin typeface="Arial Narrow" panose="020B0606020202030204" pitchFamily="34" charset="0"/>
              </a:rPr>
              <a:t>the</a:t>
            </a:r>
            <a:r>
              <a:rPr lang="es-ES" u="sng" dirty="0">
                <a:latin typeface="Arial Narrow" panose="020B0606020202030204" pitchFamily="34" charset="0"/>
              </a:rPr>
              <a:t> </a:t>
            </a:r>
            <a:r>
              <a:rPr lang="es-ES" u="sng" dirty="0" err="1">
                <a:latin typeface="Arial Narrow" panose="020B0606020202030204" pitchFamily="34" charset="0"/>
              </a:rPr>
              <a:t>four</a:t>
            </a:r>
            <a:r>
              <a:rPr lang="es-ES" u="sng" dirty="0">
                <a:latin typeface="Arial Narrow" panose="020B0606020202030204" pitchFamily="34" charset="0"/>
              </a:rPr>
              <a:t> principal </a:t>
            </a:r>
            <a:r>
              <a:rPr lang="es-ES" u="sng" dirty="0" err="1">
                <a:latin typeface="Arial Narrow" panose="020B0606020202030204" pitchFamily="34" charset="0"/>
              </a:rPr>
              <a:t>things</a:t>
            </a:r>
            <a:r>
              <a:rPr lang="es-ES" dirty="0">
                <a:latin typeface="Arial Narrow" panose="020B0606020202030204" pitchFamily="34" charset="0"/>
              </a:rPr>
              <a:t>: </a:t>
            </a:r>
          </a:p>
          <a:p>
            <a:endParaRPr lang="es-ES" dirty="0">
              <a:latin typeface="Arial Narrow" panose="020B0606020202030204" pitchFamily="34" charset="0"/>
            </a:endParaRPr>
          </a:p>
          <a:p>
            <a:pPr marL="342900" indent="-342900">
              <a:buAutoNum type="arabicPeriod"/>
            </a:pP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doctor-</a:t>
            </a:r>
            <a:r>
              <a:rPr lang="es-ES" dirty="0" err="1">
                <a:latin typeface="Arial Narrow" panose="020B0606020202030204" pitchFamily="34" charset="0"/>
              </a:rPr>
              <a:t>patient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relationship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needs</a:t>
            </a:r>
            <a:r>
              <a:rPr lang="es-ES" dirty="0">
                <a:latin typeface="Arial Narrow" panose="020B0606020202030204" pitchFamily="34" charset="0"/>
              </a:rPr>
              <a:t> to </a:t>
            </a:r>
            <a:r>
              <a:rPr lang="es-ES" dirty="0" err="1">
                <a:latin typeface="Arial Narrow" panose="020B0606020202030204" pitchFamily="34" charset="0"/>
              </a:rPr>
              <a:t>improve</a:t>
            </a:r>
            <a:r>
              <a:rPr lang="es-ES" dirty="0">
                <a:latin typeface="Arial Narrow" panose="020B0606020202030204" pitchFamily="34" charset="0"/>
              </a:rPr>
              <a:t>. </a:t>
            </a:r>
            <a:r>
              <a:rPr lang="es-ES" dirty="0" err="1">
                <a:latin typeface="Arial Narrow" panose="020B0606020202030204" pitchFamily="34" charset="0"/>
              </a:rPr>
              <a:t>There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is</a:t>
            </a:r>
            <a:r>
              <a:rPr lang="es-ES" dirty="0">
                <a:latin typeface="Arial Narrow" panose="020B0606020202030204" pitchFamily="34" charset="0"/>
              </a:rPr>
              <a:t> a </a:t>
            </a:r>
            <a:r>
              <a:rPr lang="es-ES" dirty="0" err="1">
                <a:latin typeface="Arial Narrow" panose="020B0606020202030204" pitchFamily="34" charset="0"/>
              </a:rPr>
              <a:t>few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relationship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between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patient</a:t>
            </a:r>
            <a:r>
              <a:rPr lang="es-ES" dirty="0">
                <a:latin typeface="Arial Narrow" panose="020B0606020202030204" pitchFamily="34" charset="0"/>
              </a:rPr>
              <a:t> and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radiologist</a:t>
            </a:r>
            <a:r>
              <a:rPr lang="es-ES" dirty="0">
                <a:latin typeface="Arial Narrow" panose="020B0606020202030204" pitchFamily="34" charset="0"/>
              </a:rPr>
              <a:t>. </a:t>
            </a:r>
            <a:r>
              <a:rPr lang="es-ES" dirty="0" err="1">
                <a:latin typeface="Arial Narrow" panose="020B0606020202030204" pitchFamily="34" charset="0"/>
              </a:rPr>
              <a:t>Parents</a:t>
            </a:r>
            <a:r>
              <a:rPr lang="es-ES" dirty="0">
                <a:latin typeface="Arial Narrow" panose="020B0606020202030204" pitchFamily="34" charset="0"/>
              </a:rPr>
              <a:t> come </a:t>
            </a:r>
            <a:r>
              <a:rPr lang="es-ES" dirty="0" err="1">
                <a:latin typeface="Arial Narrow" panose="020B0606020202030204" pitchFamily="34" charset="0"/>
              </a:rPr>
              <a:t>with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seriously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ill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children</a:t>
            </a:r>
            <a:r>
              <a:rPr lang="es-ES" dirty="0">
                <a:latin typeface="Arial Narrow" panose="020B0606020202030204" pitchFamily="34" charset="0"/>
              </a:rPr>
              <a:t> and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doctors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does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not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tell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them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anything</a:t>
            </a:r>
            <a:r>
              <a:rPr lang="es-ES" dirty="0">
                <a:latin typeface="Arial Narrow" panose="020B0606020202030204" pitchFamily="34" charset="0"/>
              </a:rPr>
              <a:t>, </a:t>
            </a:r>
            <a:r>
              <a:rPr lang="es-ES" dirty="0" err="1">
                <a:latin typeface="Arial Narrow" panose="020B0606020202030204" pitchFamily="34" charset="0"/>
              </a:rPr>
              <a:t>also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parents</a:t>
            </a:r>
            <a:r>
              <a:rPr lang="es-ES" dirty="0">
                <a:latin typeface="Arial Narrow" panose="020B0606020202030204" pitchFamily="34" charset="0"/>
              </a:rPr>
              <a:t> do </a:t>
            </a:r>
            <a:r>
              <a:rPr lang="es-ES" dirty="0" err="1">
                <a:latin typeface="Arial Narrow" panose="020B0606020202030204" pitchFamily="34" charset="0"/>
              </a:rPr>
              <a:t>not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ask</a:t>
            </a:r>
            <a:r>
              <a:rPr lang="es-ES" dirty="0">
                <a:latin typeface="Arial Narrow" panose="020B0606020202030204" pitchFamily="34" charset="0"/>
              </a:rPr>
              <a:t>. </a:t>
            </a:r>
            <a:r>
              <a:rPr lang="es-ES" dirty="0" err="1">
                <a:latin typeface="Arial Narrow" panose="020B0606020202030204" pitchFamily="34" charset="0"/>
              </a:rPr>
              <a:t>It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probably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something</a:t>
            </a:r>
            <a:r>
              <a:rPr lang="es-ES" dirty="0">
                <a:latin typeface="Arial Narrow" panose="020B0606020202030204" pitchFamily="34" charset="0"/>
              </a:rPr>
              <a:t> cultural, </a:t>
            </a:r>
            <a:r>
              <a:rPr lang="es-ES" dirty="0" err="1">
                <a:latin typeface="Arial Narrow" panose="020B0606020202030204" pitchFamily="34" charset="0"/>
              </a:rPr>
              <a:t>but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we</a:t>
            </a:r>
            <a:r>
              <a:rPr lang="es-ES" dirty="0">
                <a:latin typeface="Arial Narrow" panose="020B0606020202030204" pitchFamily="34" charset="0"/>
              </a:rPr>
              <a:t> are in a </a:t>
            </a:r>
            <a:r>
              <a:rPr lang="es-ES" dirty="0" err="1">
                <a:latin typeface="Arial Narrow" panose="020B0606020202030204" pitchFamily="34" charset="0"/>
              </a:rPr>
              <a:t>disease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context</a:t>
            </a:r>
            <a:r>
              <a:rPr lang="es-ES" dirty="0">
                <a:latin typeface="Arial Narrow" panose="020B0606020202030204" pitchFamily="34" charset="0"/>
              </a:rPr>
              <a:t> and </a:t>
            </a:r>
            <a:r>
              <a:rPr lang="es-ES" dirty="0" err="1">
                <a:latin typeface="Arial Narrow" panose="020B0606020202030204" pitchFamily="34" charset="0"/>
              </a:rPr>
              <a:t>radiologist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must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know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how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to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recognize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educational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level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of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patients</a:t>
            </a:r>
            <a:r>
              <a:rPr lang="es-ES" dirty="0">
                <a:latin typeface="Arial Narrow" panose="020B0606020202030204" pitchFamily="34" charset="0"/>
              </a:rPr>
              <a:t> and </a:t>
            </a:r>
            <a:r>
              <a:rPr lang="es-ES" dirty="0" err="1">
                <a:latin typeface="Arial Narrow" panose="020B0606020202030204" pitchFamily="34" charset="0"/>
              </a:rPr>
              <a:t>discuss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with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them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disease</a:t>
            </a:r>
            <a:r>
              <a:rPr lang="es-ES" dirty="0">
                <a:latin typeface="Arial Narrow" panose="020B0606020202030204" pitchFamily="34" charset="0"/>
              </a:rPr>
              <a:t>, </a:t>
            </a:r>
            <a:r>
              <a:rPr lang="es-ES" dirty="0" err="1">
                <a:latin typeface="Arial Narrow" panose="020B0606020202030204" pitchFamily="34" charset="0"/>
              </a:rPr>
              <a:t>comment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on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prognosis and </a:t>
            </a:r>
            <a:r>
              <a:rPr lang="es-ES" dirty="0" err="1">
                <a:latin typeface="Arial Narrow" panose="020B0606020202030204" pitchFamily="34" charset="0"/>
              </a:rPr>
              <a:t>consequences</a:t>
            </a:r>
            <a:r>
              <a:rPr lang="es-ES" dirty="0">
                <a:latin typeface="Arial Narrow" panose="020B0606020202030204" pitchFamily="34" charset="0"/>
              </a:rPr>
              <a:t>, as </a:t>
            </a:r>
            <a:r>
              <a:rPr lang="es-ES" dirty="0" err="1">
                <a:latin typeface="Arial Narrow" panose="020B0606020202030204" pitchFamily="34" charset="0"/>
              </a:rPr>
              <a:t>well</a:t>
            </a:r>
            <a:r>
              <a:rPr lang="es-ES" dirty="0">
                <a:latin typeface="Arial Narrow" panose="020B0606020202030204" pitchFamily="34" charset="0"/>
              </a:rPr>
              <a:t> as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management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of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pathology</a:t>
            </a:r>
            <a:r>
              <a:rPr lang="es-ES" dirty="0">
                <a:latin typeface="Arial Narrow" panose="020B0606020202030204" pitchFamily="34" charset="0"/>
              </a:rPr>
              <a:t>.  </a:t>
            </a:r>
          </a:p>
          <a:p>
            <a:pPr marL="342900" indent="-342900">
              <a:buFontTx/>
              <a:buAutoNum type="arabicPeriod"/>
            </a:pP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cleanliness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of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ultrasound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rooms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needs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improvement</a:t>
            </a:r>
            <a:r>
              <a:rPr lang="es-ES" dirty="0">
                <a:latin typeface="Arial Narrow" panose="020B0606020202030204" pitchFamily="34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staff </a:t>
            </a:r>
            <a:r>
              <a:rPr lang="es-ES" dirty="0" err="1">
                <a:latin typeface="Arial Narrow" panose="020B0606020202030204" pitchFamily="34" charset="0"/>
              </a:rPr>
              <a:t>is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too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stressed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by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short of time and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large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amount</a:t>
            </a:r>
            <a:r>
              <a:rPr lang="es-ES" dirty="0">
                <a:latin typeface="Arial Narrow" panose="020B0606020202030204" pitchFamily="34" charset="0"/>
              </a:rPr>
              <a:t> of </a:t>
            </a:r>
            <a:r>
              <a:rPr lang="es-ES" dirty="0" err="1">
                <a:latin typeface="Arial Narrow" panose="020B0606020202030204" pitchFamily="34" charset="0"/>
              </a:rPr>
              <a:t>work</a:t>
            </a:r>
            <a:r>
              <a:rPr lang="es-ES" dirty="0">
                <a:latin typeface="Arial Narrow" panose="020B0606020202030204" pitchFamily="34" charset="0"/>
              </a:rPr>
              <a:t>, in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public</a:t>
            </a:r>
            <a:r>
              <a:rPr lang="es-ES" dirty="0">
                <a:latin typeface="Arial Narrow" panose="020B0606020202030204" pitchFamily="34" charset="0"/>
              </a:rPr>
              <a:t> plus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private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practice</a:t>
            </a:r>
            <a:r>
              <a:rPr lang="es-ES" dirty="0">
                <a:latin typeface="Arial Narrow" panose="020B0606020202030204" pitchFamily="34" charset="0"/>
              </a:rPr>
              <a:t>. </a:t>
            </a:r>
          </a:p>
          <a:p>
            <a:pPr marL="342900" indent="-342900">
              <a:buAutoNum type="arabicPeriod"/>
            </a:pPr>
            <a:r>
              <a:rPr lang="es-ES" dirty="0" err="1">
                <a:latin typeface="Arial Narrow" panose="020B0606020202030204" pitchFamily="34" charset="0"/>
              </a:rPr>
              <a:t>We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have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discussed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among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ourselves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need</a:t>
            </a:r>
            <a:r>
              <a:rPr lang="es-ES" dirty="0">
                <a:latin typeface="Arial Narrow" panose="020B0606020202030204" pitchFamily="34" charset="0"/>
              </a:rPr>
              <a:t> to reduce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radiation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dose</a:t>
            </a:r>
            <a:r>
              <a:rPr lang="es-ES" dirty="0">
                <a:latin typeface="Arial Narrow" panose="020B0606020202030204" pitchFamily="34" charset="0"/>
              </a:rPr>
              <a:t> of CT </a:t>
            </a:r>
            <a:r>
              <a:rPr lang="es-ES" dirty="0" err="1">
                <a:latin typeface="Arial Narrow" panose="020B0606020202030204" pitchFamily="34" charset="0"/>
              </a:rPr>
              <a:t>scans</a:t>
            </a:r>
            <a:r>
              <a:rPr lang="es-ES" dirty="0">
                <a:latin typeface="Arial Narrow" panose="020B0606020202030204" pitchFamily="34" charset="0"/>
              </a:rPr>
              <a:t>. </a:t>
            </a:r>
            <a:r>
              <a:rPr lang="es-ES" dirty="0" err="1">
                <a:latin typeface="Arial Narrow" panose="020B0606020202030204" pitchFamily="34" charset="0"/>
              </a:rPr>
              <a:t>Avoid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innecesary</a:t>
            </a:r>
            <a:r>
              <a:rPr lang="es-ES" dirty="0">
                <a:latin typeface="Arial Narrow" panose="020B0606020202030204" pitchFamily="34" charset="0"/>
              </a:rPr>
              <a:t> abdominal </a:t>
            </a:r>
            <a:r>
              <a:rPr lang="es-ES" dirty="0" err="1">
                <a:latin typeface="Arial Narrow" panose="020B0606020202030204" pitchFamily="34" charset="0"/>
              </a:rPr>
              <a:t>phases</a:t>
            </a:r>
            <a:r>
              <a:rPr lang="es-ES" dirty="0">
                <a:latin typeface="Arial Narrow" panose="020B0606020202030204" pitchFamily="34" charset="0"/>
              </a:rPr>
              <a:t>: Abdominal CT </a:t>
            </a:r>
            <a:r>
              <a:rPr lang="es-ES" dirty="0" err="1">
                <a:latin typeface="Arial Narrow" panose="020B0606020202030204" pitchFamily="34" charset="0"/>
              </a:rPr>
              <a:t>without</a:t>
            </a:r>
            <a:r>
              <a:rPr lang="es-ES" dirty="0">
                <a:latin typeface="Arial Narrow" panose="020B0606020202030204" pitchFamily="34" charset="0"/>
              </a:rPr>
              <a:t> and </a:t>
            </a:r>
            <a:r>
              <a:rPr lang="es-ES" dirty="0" err="1">
                <a:latin typeface="Arial Narrow" panose="020B0606020202030204" pitchFamily="34" charset="0"/>
              </a:rPr>
              <a:t>with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multiphase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contrast</a:t>
            </a:r>
            <a:r>
              <a:rPr lang="es-ES" dirty="0">
                <a:latin typeface="Arial Narrow" panose="020B0606020202030204" pitchFamily="34" charset="0"/>
              </a:rPr>
              <a:t>, do </a:t>
            </a:r>
            <a:r>
              <a:rPr lang="es-ES" dirty="0" err="1">
                <a:latin typeface="Arial Narrow" panose="020B0606020202030204" pitchFamily="34" charset="0"/>
              </a:rPr>
              <a:t>not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perform</a:t>
            </a:r>
            <a:r>
              <a:rPr lang="es-ES" dirty="0">
                <a:latin typeface="Arial Narrow" panose="020B0606020202030204" pitchFamily="34" charset="0"/>
              </a:rPr>
              <a:t> CT </a:t>
            </a:r>
            <a:r>
              <a:rPr lang="es-ES" dirty="0" err="1">
                <a:latin typeface="Arial Narrow" panose="020B0606020202030204" pitchFamily="34" charset="0"/>
              </a:rPr>
              <a:t>without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contrast</a:t>
            </a:r>
            <a:r>
              <a:rPr lang="es-ES" dirty="0">
                <a:latin typeface="Arial Narrow" panose="020B0606020202030204" pitchFamily="34" charset="0"/>
              </a:rPr>
              <a:t> to </a:t>
            </a:r>
            <a:r>
              <a:rPr lang="es-ES" dirty="0" err="1">
                <a:latin typeface="Arial Narrow" panose="020B0606020202030204" pitchFamily="34" charset="0"/>
              </a:rPr>
              <a:t>every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patient</a:t>
            </a:r>
            <a:r>
              <a:rPr lang="es-ES" dirty="0">
                <a:latin typeface="Arial Narrow" panose="020B0606020202030204" pitchFamily="34" charset="0"/>
              </a:rPr>
              <a:t>, do </a:t>
            </a:r>
            <a:r>
              <a:rPr lang="es-ES" dirty="0" err="1">
                <a:latin typeface="Arial Narrow" panose="020B0606020202030204" pitchFamily="34" charset="0"/>
              </a:rPr>
              <a:t>not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perform</a:t>
            </a:r>
            <a:r>
              <a:rPr lang="es-ES" dirty="0">
                <a:latin typeface="Arial Narrow" panose="020B0606020202030204" pitchFamily="34" charset="0"/>
              </a:rPr>
              <a:t> arterial, portal, and late </a:t>
            </a:r>
            <a:r>
              <a:rPr lang="es-ES" dirty="0" err="1">
                <a:latin typeface="Arial Narrow" panose="020B0606020202030204" pitchFamily="34" charset="0"/>
              </a:rPr>
              <a:t>phases</a:t>
            </a:r>
            <a:r>
              <a:rPr lang="es-ES" dirty="0">
                <a:latin typeface="Arial Narrow" panose="020B0606020202030204" pitchFamily="34" charset="0"/>
              </a:rPr>
              <a:t> in </a:t>
            </a:r>
            <a:r>
              <a:rPr lang="es-ES" dirty="0" err="1">
                <a:latin typeface="Arial Narrow" panose="020B0606020202030204" pitchFamily="34" charset="0"/>
              </a:rPr>
              <a:t>every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patient</a:t>
            </a:r>
            <a:r>
              <a:rPr lang="es-ES" dirty="0">
                <a:latin typeface="Arial Narrow" panose="020B0606020202030204" pitchFamily="34" charset="0"/>
              </a:rPr>
              <a:t>, </a:t>
            </a:r>
            <a:r>
              <a:rPr lang="es-ES" dirty="0" err="1">
                <a:latin typeface="Arial Narrow" panose="020B0606020202030204" pitchFamily="34" charset="0"/>
              </a:rPr>
              <a:t>is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needed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to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distinguish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what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each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pathology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requires</a:t>
            </a:r>
            <a:r>
              <a:rPr lang="es-ES" dirty="0">
                <a:latin typeface="Arial Narrow" panose="020B0606020202030204" pitchFamily="34" charset="0"/>
              </a:rPr>
              <a:t>. </a:t>
            </a:r>
            <a:r>
              <a:rPr lang="es-ES" dirty="0" err="1">
                <a:latin typeface="Arial Narrow" panose="020B0606020202030204" pitchFamily="34" charset="0"/>
              </a:rPr>
              <a:t>Similarly</a:t>
            </a:r>
            <a:r>
              <a:rPr lang="es-ES" dirty="0">
                <a:latin typeface="Arial Narrow" panose="020B0606020202030204" pitchFamily="34" charset="0"/>
              </a:rPr>
              <a:t>, reduce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FOV (</a:t>
            </a:r>
            <a:r>
              <a:rPr lang="es-ES" dirty="0" err="1">
                <a:latin typeface="Arial Narrow" panose="020B0606020202030204" pitchFamily="34" charset="0"/>
              </a:rPr>
              <a:t>field</a:t>
            </a:r>
            <a:r>
              <a:rPr lang="es-ES" dirty="0">
                <a:latin typeface="Arial Narrow" panose="020B0606020202030204" pitchFamily="34" charset="0"/>
              </a:rPr>
              <a:t> of </a:t>
            </a:r>
            <a:r>
              <a:rPr lang="es-ES" dirty="0" err="1">
                <a:latin typeface="Arial Narrow" panose="020B0606020202030204" pitchFamily="34" charset="0"/>
              </a:rPr>
              <a:t>view</a:t>
            </a:r>
            <a:r>
              <a:rPr lang="es-ES" dirty="0">
                <a:latin typeface="Arial Narrow" panose="020B0606020202030204" pitchFamily="34" charset="0"/>
              </a:rPr>
              <a:t>) of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studies</a:t>
            </a:r>
            <a:r>
              <a:rPr lang="es-ES" dirty="0">
                <a:latin typeface="Arial Narrow" panose="020B0606020202030204" pitchFamily="34" charset="0"/>
              </a:rPr>
              <a:t>: </a:t>
            </a:r>
            <a:r>
              <a:rPr lang="es-ES" dirty="0" err="1">
                <a:latin typeface="Arial Narrow" panose="020B0606020202030204" pitchFamily="34" charset="0"/>
              </a:rPr>
              <a:t>Brain</a:t>
            </a:r>
            <a:r>
              <a:rPr lang="es-ES" dirty="0">
                <a:latin typeface="Arial Narrow" panose="020B0606020202030204" pitchFamily="34" charset="0"/>
              </a:rPr>
              <a:t> CT </a:t>
            </a:r>
            <a:r>
              <a:rPr lang="es-ES" dirty="0" err="1">
                <a:latin typeface="Arial Narrow" panose="020B0606020202030204" pitchFamily="34" charset="0"/>
              </a:rPr>
              <a:t>excluding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neck</a:t>
            </a:r>
            <a:r>
              <a:rPr lang="es-ES" dirty="0">
                <a:latin typeface="Arial Narrow" panose="020B0606020202030204" pitchFamily="34" charset="0"/>
              </a:rPr>
              <a:t>, Abdominal CT </a:t>
            </a:r>
            <a:r>
              <a:rPr lang="es-ES" dirty="0" err="1">
                <a:latin typeface="Arial Narrow" panose="020B0606020202030204" pitchFamily="34" charset="0"/>
              </a:rPr>
              <a:t>excluding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three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parts</a:t>
            </a:r>
            <a:r>
              <a:rPr lang="es-ES" dirty="0">
                <a:latin typeface="Arial Narrow" panose="020B0606020202030204" pitchFamily="34" charset="0"/>
              </a:rPr>
              <a:t> of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thorax</a:t>
            </a:r>
            <a:r>
              <a:rPr lang="es-ES" dirty="0">
                <a:latin typeface="Arial Narrow" panose="020B0606020202030204" pitchFamily="34" charset="0"/>
              </a:rPr>
              <a:t> and </a:t>
            </a:r>
            <a:r>
              <a:rPr lang="es-ES" dirty="0" err="1">
                <a:latin typeface="Arial Narrow" panose="020B0606020202030204" pitchFamily="34" charset="0"/>
              </a:rPr>
              <a:t>upper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part</a:t>
            </a:r>
            <a:r>
              <a:rPr lang="es-ES" dirty="0">
                <a:latin typeface="Arial Narrow" panose="020B0606020202030204" pitchFamily="34" charset="0"/>
              </a:rPr>
              <a:t> of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legs</a:t>
            </a:r>
            <a:r>
              <a:rPr lang="es-ES" dirty="0">
                <a:latin typeface="Arial Narrow" panose="020B0606020202030204" pitchFamily="34" charset="0"/>
              </a:rPr>
              <a:t>… </a:t>
            </a:r>
          </a:p>
          <a:p>
            <a:endParaRPr lang="es-ES" dirty="0">
              <a:latin typeface="Arial Narrow" panose="020B0606020202030204" pitchFamily="34" charset="0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AADC04A5-C83B-ED90-B627-62936E6C1A10}"/>
              </a:ext>
            </a:extLst>
          </p:cNvPr>
          <p:cNvCxnSpPr>
            <a:cxnSpLocks/>
          </p:cNvCxnSpPr>
          <p:nvPr/>
        </p:nvCxnSpPr>
        <p:spPr>
          <a:xfrm>
            <a:off x="1759031" y="0"/>
            <a:ext cx="0" cy="6858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236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5DC277A-7CE2-E2C1-CACB-2FBD53651579}"/>
              </a:ext>
            </a:extLst>
          </p:cNvPr>
          <p:cNvSpPr txBox="1"/>
          <p:nvPr/>
        </p:nvSpPr>
        <p:spPr>
          <a:xfrm>
            <a:off x="113122" y="245097"/>
            <a:ext cx="11915480" cy="73866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A9E2970-D7A3-7F37-2A84-39FA14FF4BD1}"/>
              </a:ext>
            </a:extLst>
          </p:cNvPr>
          <p:cNvSpPr txBox="1"/>
          <p:nvPr/>
        </p:nvSpPr>
        <p:spPr>
          <a:xfrm>
            <a:off x="1334657" y="404118"/>
            <a:ext cx="96624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000" b="1" dirty="0">
                <a:solidFill>
                  <a:schemeClr val="bg1"/>
                </a:solidFill>
                <a:latin typeface="Arial Narrow" panose="020B0606020202030204" pitchFamily="34" charset="0"/>
              </a:rPr>
              <a:t>SUGGESTIONS</a:t>
            </a:r>
          </a:p>
          <a:p>
            <a:endParaRPr lang="es-ES" sz="1400" b="1" dirty="0">
              <a:latin typeface="Arial Narrow" panose="020B0606020202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67EB760-90A7-EFD2-4542-DB6058D31B0C}"/>
              </a:ext>
            </a:extLst>
          </p:cNvPr>
          <p:cNvSpPr txBox="1"/>
          <p:nvPr/>
        </p:nvSpPr>
        <p:spPr>
          <a:xfrm>
            <a:off x="1334657" y="1699761"/>
            <a:ext cx="9742918" cy="42473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latin typeface="Arial Narrow" panose="020B0606020202030204" pitchFamily="34" charset="0"/>
            </a:endParaRPr>
          </a:p>
          <a:p>
            <a:r>
              <a:rPr lang="es-ES" u="sng" dirty="0">
                <a:latin typeface="Arial Narrow" panose="020B0606020202030204" pitchFamily="34" charset="0"/>
              </a:rPr>
              <a:t>	</a:t>
            </a:r>
            <a:r>
              <a:rPr lang="es-ES" u="sng" dirty="0" err="1">
                <a:latin typeface="Arial Narrow" panose="020B0606020202030204" pitchFamily="34" charset="0"/>
              </a:rPr>
              <a:t>These</a:t>
            </a:r>
            <a:r>
              <a:rPr lang="es-ES" u="sng" dirty="0">
                <a:latin typeface="Arial Narrow" panose="020B0606020202030204" pitchFamily="34" charset="0"/>
              </a:rPr>
              <a:t> </a:t>
            </a:r>
            <a:r>
              <a:rPr lang="es-ES" u="sng" dirty="0" err="1">
                <a:latin typeface="Arial Narrow" panose="020B0606020202030204" pitchFamily="34" charset="0"/>
              </a:rPr>
              <a:t>points</a:t>
            </a:r>
            <a:r>
              <a:rPr lang="es-ES" u="sng" dirty="0">
                <a:latin typeface="Arial Narrow" panose="020B0606020202030204" pitchFamily="34" charset="0"/>
              </a:rPr>
              <a:t> are </a:t>
            </a:r>
            <a:r>
              <a:rPr lang="es-ES" u="sng" dirty="0" err="1">
                <a:latin typeface="Arial Narrow" panose="020B0606020202030204" pitchFamily="34" charset="0"/>
              </a:rPr>
              <a:t>suggestions</a:t>
            </a:r>
            <a:r>
              <a:rPr lang="es-ES" dirty="0">
                <a:latin typeface="Arial Narrow" panose="020B0606020202030204" pitchFamily="34" charset="0"/>
              </a:rPr>
              <a:t>: </a:t>
            </a:r>
          </a:p>
          <a:p>
            <a:endParaRPr lang="es-ES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latin typeface="Arial Narrow" panose="020B0606020202030204" pitchFamily="34" charset="0"/>
              </a:rPr>
              <a:t>I </a:t>
            </a:r>
            <a:r>
              <a:rPr lang="es-ES" dirty="0" err="1">
                <a:latin typeface="Arial Narrow" panose="020B0606020202030204" pitchFamily="34" charset="0"/>
              </a:rPr>
              <a:t>propose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to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hold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sessions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with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technicians</a:t>
            </a:r>
            <a:r>
              <a:rPr lang="es-ES" dirty="0">
                <a:latin typeface="Arial Narrow" panose="020B0606020202030204" pitchFamily="34" charset="0"/>
              </a:rPr>
              <a:t> to </a:t>
            </a:r>
            <a:r>
              <a:rPr lang="es-ES" dirty="0" err="1">
                <a:latin typeface="Arial Narrow" panose="020B0606020202030204" pitchFamily="34" charset="0"/>
              </a:rPr>
              <a:t>improve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way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perform</a:t>
            </a:r>
            <a:r>
              <a:rPr lang="es-ES" dirty="0">
                <a:latin typeface="Arial Narrow" panose="020B0606020202030204" pitchFamily="34" charset="0"/>
              </a:rPr>
              <a:t> CT </a:t>
            </a:r>
            <a:r>
              <a:rPr lang="es-ES" dirty="0" err="1">
                <a:latin typeface="Arial Narrow" panose="020B0606020202030204" pitchFamily="34" charset="0"/>
              </a:rPr>
              <a:t>scans</a:t>
            </a:r>
            <a:r>
              <a:rPr lang="es-ES" dirty="0">
                <a:latin typeface="Arial Narrow" panose="020B0606020202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Review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CT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protocols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with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technicians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at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beginning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of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morning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and,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depending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on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the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pathology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,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record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each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type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of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study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,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to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avoide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unnecessary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radiation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 and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contrast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 Narrow" panose="020B0606020202030204" pitchFamily="34" charset="0"/>
              </a:rPr>
              <a:t>.</a:t>
            </a:r>
            <a:endParaRPr lang="es-ES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</a:rPr>
              <a:t>There could be committees for difficult cases and for join diagnosis. I think that the most urgent would be with Internal Medicine, </a:t>
            </a:r>
            <a:r>
              <a:rPr lang="en-US" dirty="0" err="1">
                <a:latin typeface="Arial Narrow" panose="020B0606020202030204" pitchFamily="34" charset="0"/>
              </a:rPr>
              <a:t>wich</a:t>
            </a:r>
            <a:r>
              <a:rPr lang="en-US" dirty="0">
                <a:latin typeface="Arial Narrow" panose="020B0606020202030204" pitchFamily="34" charset="0"/>
              </a:rPr>
              <a:t> is the </a:t>
            </a:r>
            <a:r>
              <a:rPr lang="en-US" dirty="0" err="1">
                <a:latin typeface="Arial Narrow" panose="020B0606020202030204" pitchFamily="34" charset="0"/>
              </a:rPr>
              <a:t>speciality</a:t>
            </a:r>
            <a:r>
              <a:rPr lang="en-US" dirty="0">
                <a:latin typeface="Arial Narrow" panose="020B0606020202030204" pitchFamily="34" charset="0"/>
              </a:rPr>
              <a:t> that most often goes to radiology department to ask about cases.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radiological</a:t>
            </a:r>
            <a:r>
              <a:rPr lang="es-ES" dirty="0">
                <a:latin typeface="Arial Narrow" panose="020B0606020202030204" pitchFamily="34" charset="0"/>
              </a:rPr>
              <a:t> staff </a:t>
            </a:r>
            <a:r>
              <a:rPr lang="es-ES" dirty="0" err="1">
                <a:latin typeface="Arial Narrow" panose="020B0606020202030204" pitchFamily="34" charset="0"/>
              </a:rPr>
              <a:t>should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also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give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sessions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to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residents</a:t>
            </a:r>
            <a:r>
              <a:rPr lang="es-ES" dirty="0">
                <a:latin typeface="Arial Narrow" panose="020B0606020202030204" pitchFamily="34" charset="0"/>
              </a:rPr>
              <a:t>, and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staff </a:t>
            </a:r>
            <a:r>
              <a:rPr lang="es-ES" dirty="0" err="1">
                <a:latin typeface="Arial Narrow" panose="020B0606020202030204" pitchFamily="34" charset="0"/>
              </a:rPr>
              <a:t>should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attend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sessions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given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that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radiology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service</a:t>
            </a:r>
            <a:r>
              <a:rPr lang="es-ES" dirty="0">
                <a:latin typeface="Arial Narrow" panose="020B0606020202030204" pitchFamily="34" charset="0"/>
              </a:rPr>
              <a:t> has </a:t>
            </a:r>
            <a:r>
              <a:rPr lang="es-ES" dirty="0" err="1">
                <a:latin typeface="Arial Narrow" panose="020B0606020202030204" pitchFamily="34" charset="0"/>
              </a:rPr>
              <a:t>become</a:t>
            </a:r>
            <a:r>
              <a:rPr lang="es-ES" dirty="0">
                <a:latin typeface="Arial Narrow" panose="020B0606020202030204" pitchFamily="34" charset="0"/>
              </a:rPr>
              <a:t> a </a:t>
            </a:r>
            <a:r>
              <a:rPr lang="es-ES" dirty="0" err="1">
                <a:latin typeface="Arial Narrow" panose="020B0606020202030204" pitchFamily="34" charset="0"/>
              </a:rPr>
              <a:t>teaching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specialty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with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arrival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of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residents</a:t>
            </a:r>
            <a:r>
              <a:rPr lang="es-ES" dirty="0">
                <a:latin typeface="Arial Narrow" panose="020B0606020202030204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latin typeface="Arial Narrow" panose="020B0606020202030204" pitchFamily="34" charset="0"/>
              </a:rPr>
              <a:t>In </a:t>
            </a:r>
            <a:r>
              <a:rPr lang="es-ES" dirty="0" err="1">
                <a:latin typeface="Arial Narrow" panose="020B0606020202030204" pitchFamily="34" charset="0"/>
              </a:rPr>
              <a:t>relation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to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pediatric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radiology</a:t>
            </a:r>
            <a:r>
              <a:rPr lang="es-ES" dirty="0">
                <a:latin typeface="Arial Narrow" panose="020B0606020202030204" pitchFamily="34" charset="0"/>
              </a:rPr>
              <a:t>, I </a:t>
            </a:r>
            <a:r>
              <a:rPr lang="es-ES" dirty="0" err="1">
                <a:latin typeface="Arial Narrow" panose="020B0606020202030204" pitchFamily="34" charset="0"/>
              </a:rPr>
              <a:t>suggest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dedicating</a:t>
            </a:r>
            <a:r>
              <a:rPr lang="es-ES" dirty="0">
                <a:latin typeface="Arial Narrow" panose="020B0606020202030204" pitchFamily="34" charset="0"/>
              </a:rPr>
              <a:t> a </a:t>
            </a:r>
            <a:r>
              <a:rPr lang="es-ES" dirty="0" err="1">
                <a:latin typeface="Arial Narrow" panose="020B0606020202030204" pitchFamily="34" charset="0"/>
              </a:rPr>
              <a:t>weekly</a:t>
            </a:r>
            <a:r>
              <a:rPr lang="es-ES" dirty="0">
                <a:latin typeface="Arial Narrow" panose="020B0606020202030204" pitchFamily="34" charset="0"/>
              </a:rPr>
              <a:t> time </a:t>
            </a:r>
            <a:r>
              <a:rPr lang="es-ES" dirty="0" err="1">
                <a:latin typeface="Arial Narrow" panose="020B0606020202030204" pitchFamily="34" charset="0"/>
              </a:rPr>
              <a:t>to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performing</a:t>
            </a:r>
            <a:r>
              <a:rPr lang="es-ES" dirty="0">
                <a:latin typeface="Arial Narrow" panose="020B0606020202030204" pitchFamily="34" charset="0"/>
              </a:rPr>
              <a:t> portable US in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Neonatal </a:t>
            </a:r>
            <a:r>
              <a:rPr lang="es-ES" dirty="0" err="1">
                <a:latin typeface="Arial Narrow" panose="020B0606020202030204" pitchFamily="34" charset="0"/>
              </a:rPr>
              <a:t>hospitalary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area</a:t>
            </a:r>
            <a:r>
              <a:rPr lang="es-ES" dirty="0">
                <a:latin typeface="Arial Narrow" panose="020B0606020202030204" pitchFamily="34" charset="0"/>
              </a:rPr>
              <a:t> and in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Pediatric</a:t>
            </a:r>
            <a:r>
              <a:rPr lang="es-ES" dirty="0">
                <a:latin typeface="Arial Narrow" panose="020B0606020202030204" pitchFamily="34" charset="0"/>
              </a:rPr>
              <a:t> Intensive Care </a:t>
            </a:r>
            <a:r>
              <a:rPr lang="es-ES" dirty="0" err="1">
                <a:latin typeface="Arial Narrow" panose="020B0606020202030204" pitchFamily="34" charset="0"/>
              </a:rPr>
              <a:t>unit</a:t>
            </a:r>
            <a:r>
              <a:rPr lang="es-ES" dirty="0">
                <a:latin typeface="Arial Narrow" panose="020B0606020202030204" pitchFamily="34" charset="0"/>
              </a:rPr>
              <a:t>. </a:t>
            </a:r>
            <a:r>
              <a:rPr lang="en-US" dirty="0">
                <a:latin typeface="Arial Narrow" panose="020B0606020202030204" pitchFamily="34" charset="0"/>
              </a:rPr>
              <a:t>Pediatricians have a portable ultrasound machine with very good resolution, with specific pediatric probes for </a:t>
            </a:r>
            <a:r>
              <a:rPr lang="en-US" dirty="0" err="1">
                <a:latin typeface="Arial Narrow" panose="020B0606020202030204" pitchFamily="34" charset="0"/>
              </a:rPr>
              <a:t>transfontanellar</a:t>
            </a:r>
            <a:r>
              <a:rPr lang="en-US" dirty="0">
                <a:latin typeface="Arial Narrow" panose="020B0606020202030204" pitchFamily="34" charset="0"/>
              </a:rPr>
              <a:t> and abdominal US, which can be used for hospitalized pediatric patients (neonates and non neonates) and in the critical unit.</a:t>
            </a:r>
            <a:endParaRPr lang="es-ES" dirty="0">
              <a:latin typeface="Arial Narrow" panose="020B0606020202030204" pitchFamily="34" charset="0"/>
            </a:endParaRPr>
          </a:p>
          <a:p>
            <a:pPr marL="285750" indent="-285750">
              <a:buFontTx/>
              <a:buChar char="-"/>
            </a:pPr>
            <a:endParaRPr lang="es-ES" dirty="0">
              <a:latin typeface="Arial Narrow" panose="020B0606020202030204" pitchFamily="34" charset="0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9FBBCCB1-23BA-71A0-221A-6CF40DBD05C2}"/>
              </a:ext>
            </a:extLst>
          </p:cNvPr>
          <p:cNvCxnSpPr>
            <a:cxnSpLocks/>
          </p:cNvCxnSpPr>
          <p:nvPr/>
        </p:nvCxnSpPr>
        <p:spPr>
          <a:xfrm>
            <a:off x="1625681" y="0"/>
            <a:ext cx="0" cy="685800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345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5DC277A-7CE2-E2C1-CACB-2FBD53651579}"/>
              </a:ext>
            </a:extLst>
          </p:cNvPr>
          <p:cNvSpPr txBox="1"/>
          <p:nvPr/>
        </p:nvSpPr>
        <p:spPr>
          <a:xfrm>
            <a:off x="113122" y="245097"/>
            <a:ext cx="11915480" cy="738664"/>
          </a:xfrm>
          <a:prstGeom prst="rect">
            <a:avLst/>
          </a:prstGeom>
          <a:solidFill>
            <a:srgbClr val="8862AE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A9E2970-D7A3-7F37-2A84-39FA14FF4BD1}"/>
              </a:ext>
            </a:extLst>
          </p:cNvPr>
          <p:cNvSpPr txBox="1"/>
          <p:nvPr/>
        </p:nvSpPr>
        <p:spPr>
          <a:xfrm>
            <a:off x="1483838" y="378385"/>
            <a:ext cx="96624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000" b="1" dirty="0">
                <a:solidFill>
                  <a:schemeClr val="bg1"/>
                </a:solidFill>
                <a:latin typeface="Arial Narrow" panose="020B0606020202030204" pitchFamily="34" charset="0"/>
              </a:rPr>
              <a:t>WHAT HAVE I CONTRIBUTED TO THE RADIOLOGY UNIT</a:t>
            </a:r>
          </a:p>
          <a:p>
            <a:endParaRPr lang="es-ES" sz="1400" b="1" dirty="0">
              <a:latin typeface="Arial Narrow" panose="020B0606020202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67EB760-90A7-EFD2-4542-DB6058D31B0C}"/>
              </a:ext>
            </a:extLst>
          </p:cNvPr>
          <p:cNvSpPr txBox="1"/>
          <p:nvPr/>
        </p:nvSpPr>
        <p:spPr>
          <a:xfrm>
            <a:off x="1334657" y="1699761"/>
            <a:ext cx="9744980" cy="48013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8862AE"/>
            </a:solidFill>
          </a:ln>
        </p:spPr>
        <p:txBody>
          <a:bodyPr wrap="square" rtlCol="0">
            <a:spAutoFit/>
          </a:bodyPr>
          <a:lstStyle/>
          <a:p>
            <a:endParaRPr lang="es-ES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>
                <a:latin typeface="Arial Narrow" panose="020B0606020202030204" pitchFamily="34" charset="0"/>
              </a:rPr>
              <a:t>Morning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sessions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to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residents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every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day</a:t>
            </a:r>
            <a:r>
              <a:rPr lang="es-ES" dirty="0">
                <a:latin typeface="Arial Narrow" panose="020B0606020202030204" pitchFamily="34" charset="0"/>
              </a:rPr>
              <a:t> at 2.30h local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latin typeface="Arial Narrow" panose="020B0606020202030204" pitchFamily="34" charset="0"/>
              </a:rPr>
              <a:t>A </a:t>
            </a:r>
            <a:r>
              <a:rPr lang="es-ES" dirty="0" err="1">
                <a:latin typeface="Arial Narrow" panose="020B0606020202030204" pitchFamily="34" charset="0"/>
              </a:rPr>
              <a:t>computer</a:t>
            </a:r>
            <a:r>
              <a:rPr lang="es-ES" dirty="0">
                <a:latin typeface="Arial Narrow" panose="020B0606020202030204" pitchFamily="34" charset="0"/>
              </a:rPr>
              <a:t> file </a:t>
            </a:r>
            <a:r>
              <a:rPr lang="es-ES" dirty="0" err="1">
                <a:latin typeface="Arial Narrow" panose="020B0606020202030204" pitchFamily="34" charset="0"/>
              </a:rPr>
              <a:t>with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pediatric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sessions</a:t>
            </a:r>
            <a:r>
              <a:rPr lang="es-ES" dirty="0">
                <a:latin typeface="Arial Narrow" panose="020B0606020202030204" pitchFamily="34" charset="0"/>
              </a:rPr>
              <a:t> (more </a:t>
            </a:r>
            <a:r>
              <a:rPr lang="es-ES" dirty="0" err="1">
                <a:latin typeface="Arial Narrow" panose="020B0606020202030204" pitchFamily="34" charset="0"/>
              </a:rPr>
              <a:t>than</a:t>
            </a:r>
            <a:r>
              <a:rPr lang="es-ES" dirty="0">
                <a:latin typeface="Arial Narrow" panose="020B0606020202030204" pitchFamily="34" charset="0"/>
              </a:rPr>
              <a:t> 100) and </a:t>
            </a:r>
            <a:r>
              <a:rPr lang="es-ES" dirty="0" err="1">
                <a:latin typeface="Arial Narrow" panose="020B0606020202030204" pitchFamily="34" charset="0"/>
              </a:rPr>
              <a:t>pediatric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radiological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bibliography</a:t>
            </a:r>
            <a:r>
              <a:rPr lang="es-ES" dirty="0">
                <a:latin typeface="Arial Narrow" panose="020B0606020202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latin typeface="Arial Narrow" panose="020B0606020202030204" pitchFamily="34" charset="0"/>
              </a:rPr>
              <a:t>A </a:t>
            </a:r>
            <a:r>
              <a:rPr lang="es-ES" dirty="0" err="1">
                <a:latin typeface="Arial Narrow" panose="020B0606020202030204" pitchFamily="34" charset="0"/>
              </a:rPr>
              <a:t>day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with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technitians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working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with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them</a:t>
            </a:r>
            <a:r>
              <a:rPr lang="es-ES" dirty="0">
                <a:latin typeface="Arial Narrow" panose="020B0606020202030204" pitchFamily="34" charset="0"/>
              </a:rPr>
              <a:t> in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use </a:t>
            </a:r>
            <a:r>
              <a:rPr lang="es-ES" dirty="0" err="1">
                <a:latin typeface="Arial Narrow" panose="020B0606020202030204" pitchFamily="34" charset="0"/>
              </a:rPr>
              <a:t>of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radiation</a:t>
            </a:r>
            <a:r>
              <a:rPr lang="es-ES" dirty="0">
                <a:latin typeface="Arial Narrow" panose="020B0606020202030204" pitchFamily="34" charset="0"/>
              </a:rPr>
              <a:t> and </a:t>
            </a:r>
            <a:r>
              <a:rPr lang="es-ES" dirty="0" err="1">
                <a:latin typeface="Arial Narrow" panose="020B0606020202030204" pitchFamily="34" charset="0"/>
              </a:rPr>
              <a:t>pediatric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protocols</a:t>
            </a:r>
            <a:r>
              <a:rPr lang="es-ES" dirty="0">
                <a:latin typeface="Arial Narrow" panose="020B0606020202030204" pitchFamily="34" charset="0"/>
              </a:rPr>
              <a:t> in 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>
                <a:latin typeface="Arial Narrow" panose="020B0606020202030204" pitchFamily="34" charset="0"/>
              </a:rPr>
              <a:t>Two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days</a:t>
            </a:r>
            <a:r>
              <a:rPr lang="es-ES" dirty="0">
                <a:latin typeface="Arial Narrow" panose="020B0606020202030204" pitchFamily="34" charset="0"/>
              </a:rPr>
              <a:t> in </a:t>
            </a:r>
            <a:r>
              <a:rPr lang="es-ES" dirty="0" err="1">
                <a:latin typeface="Arial Narrow" panose="020B0606020202030204" pitchFamily="34" charset="0"/>
              </a:rPr>
              <a:t>Neontal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Unit</a:t>
            </a:r>
            <a:r>
              <a:rPr lang="es-ES" dirty="0">
                <a:latin typeface="Arial Narrow" panose="020B0606020202030204" pitchFamily="34" charset="0"/>
              </a:rPr>
              <a:t> and Intensive Care </a:t>
            </a:r>
            <a:r>
              <a:rPr lang="es-ES" dirty="0" err="1">
                <a:latin typeface="Arial Narrow" panose="020B0606020202030204" pitchFamily="34" charset="0"/>
              </a:rPr>
              <a:t>Pediatric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Unit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doing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transfontanellar</a:t>
            </a:r>
            <a:r>
              <a:rPr lang="es-ES" dirty="0">
                <a:latin typeface="Arial Narrow" panose="020B0606020202030204" pitchFamily="34" charset="0"/>
              </a:rPr>
              <a:t> and </a:t>
            </a:r>
            <a:r>
              <a:rPr lang="es-ES" dirty="0" err="1">
                <a:latin typeface="Arial Narrow" panose="020B0606020202030204" pitchFamily="34" charset="0"/>
              </a:rPr>
              <a:t>pediatric</a:t>
            </a:r>
            <a:r>
              <a:rPr lang="es-ES" dirty="0">
                <a:latin typeface="Arial Narrow" panose="020B0606020202030204" pitchFamily="34" charset="0"/>
              </a:rPr>
              <a:t> abdominal US, </a:t>
            </a:r>
            <a:r>
              <a:rPr lang="es-ES" dirty="0" err="1">
                <a:latin typeface="Arial Narrow" panose="020B0606020202030204" pitchFamily="34" charset="0"/>
              </a:rPr>
              <a:t>helping</a:t>
            </a:r>
            <a:r>
              <a:rPr lang="es-ES" dirty="0">
                <a:latin typeface="Arial Narrow" panose="020B0606020202030204" pitchFamily="34" charset="0"/>
              </a:rPr>
              <a:t> and </a:t>
            </a:r>
            <a:r>
              <a:rPr lang="es-ES" dirty="0" err="1">
                <a:latin typeface="Arial Narrow" panose="020B0606020202030204" pitchFamily="34" charset="0"/>
              </a:rPr>
              <a:t>talking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with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Pediatricians</a:t>
            </a:r>
            <a:r>
              <a:rPr lang="es-ES" dirty="0">
                <a:latin typeface="Arial Narrow" panose="020B0606020202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>
                <a:latin typeface="Arial Narrow" panose="020B0606020202030204" pitchFamily="34" charset="0"/>
              </a:rPr>
              <a:t>Discussion</a:t>
            </a:r>
            <a:r>
              <a:rPr lang="es-ES" dirty="0">
                <a:latin typeface="Arial Narrow" panose="020B0606020202030204" pitchFamily="34" charset="0"/>
              </a:rPr>
              <a:t> of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cases </a:t>
            </a:r>
            <a:r>
              <a:rPr lang="es-ES" dirty="0" err="1">
                <a:latin typeface="Arial Narrow" panose="020B0606020202030204" pitchFamily="34" charset="0"/>
              </a:rPr>
              <a:t>everyday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with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medical </a:t>
            </a:r>
            <a:r>
              <a:rPr lang="es-ES" dirty="0" err="1">
                <a:latin typeface="Arial Narrow" panose="020B0606020202030204" pitchFamily="34" charset="0"/>
              </a:rPr>
              <a:t>radiology</a:t>
            </a:r>
            <a:r>
              <a:rPr lang="es-ES" dirty="0">
                <a:latin typeface="Arial Narrow" panose="020B0606020202030204" pitchFamily="34" charset="0"/>
              </a:rPr>
              <a:t> staff.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latin typeface="Arial Narrow" panose="020B0606020202030204" pitchFamily="34" charset="0"/>
              </a:rPr>
              <a:t>I </a:t>
            </a:r>
            <a:r>
              <a:rPr lang="es-ES" dirty="0" err="1">
                <a:latin typeface="Arial Narrow" panose="020B0606020202030204" pitchFamily="34" charset="0"/>
              </a:rPr>
              <a:t>give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password</a:t>
            </a:r>
            <a:r>
              <a:rPr lang="es-ES" dirty="0">
                <a:latin typeface="Arial Narrow" panose="020B0606020202030204" pitchFamily="34" charset="0"/>
              </a:rPr>
              <a:t> to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medical staff and to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residents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for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two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very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used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radiological</a:t>
            </a:r>
            <a:r>
              <a:rPr lang="es-ES" dirty="0">
                <a:latin typeface="Arial Narrow" panose="020B0606020202030204" pitchFamily="34" charset="0"/>
              </a:rPr>
              <a:t> web </a:t>
            </a:r>
            <a:r>
              <a:rPr lang="es-ES" dirty="0" err="1">
                <a:latin typeface="Arial Narrow" panose="020B0606020202030204" pitchFamily="34" charset="0"/>
              </a:rPr>
              <a:t>pages</a:t>
            </a:r>
            <a:r>
              <a:rPr lang="es-ES" dirty="0">
                <a:latin typeface="Arial Narrow" panose="020B0606020202030204" pitchFamily="34" charset="0"/>
              </a:rPr>
              <a:t> (IMAIOS and RSNA </a:t>
            </a:r>
            <a:r>
              <a:rPr lang="es-ES" dirty="0" err="1">
                <a:latin typeface="Arial Narrow" panose="020B0606020202030204" pitchFamily="34" charset="0"/>
              </a:rPr>
              <a:t>Journal</a:t>
            </a:r>
            <a:r>
              <a:rPr lang="es-ES" dirty="0">
                <a:latin typeface="Arial Narrow" panose="020B0606020202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latin typeface="Arial Narrow" panose="020B0606020202030204" pitchFamily="34" charset="0"/>
              </a:rPr>
              <a:t>I </a:t>
            </a:r>
            <a:r>
              <a:rPr lang="es-ES" dirty="0" err="1">
                <a:latin typeface="Arial Narrow" panose="020B0606020202030204" pitchFamily="34" charset="0"/>
              </a:rPr>
              <a:t>have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invited</a:t>
            </a:r>
            <a:r>
              <a:rPr lang="es-ES" dirty="0">
                <a:latin typeface="Arial Narrow" panose="020B0606020202030204" pitchFamily="34" charset="0"/>
              </a:rPr>
              <a:t> de </a:t>
            </a:r>
            <a:r>
              <a:rPr lang="es-ES" dirty="0" err="1">
                <a:latin typeface="Arial Narrow" panose="020B0606020202030204" pitchFamily="34" charset="0"/>
              </a:rPr>
              <a:t>residents</a:t>
            </a:r>
            <a:r>
              <a:rPr lang="es-ES" dirty="0">
                <a:latin typeface="Arial Narrow" panose="020B0606020202030204" pitchFamily="34" charset="0"/>
              </a:rPr>
              <a:t> to </a:t>
            </a:r>
            <a:r>
              <a:rPr lang="es-ES" dirty="0" err="1">
                <a:latin typeface="Arial Narrow" panose="020B0606020202030204" pitchFamily="34" charset="0"/>
              </a:rPr>
              <a:t>attend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next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Pediatric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National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Radiological</a:t>
            </a:r>
            <a:r>
              <a:rPr lang="es-ES" dirty="0">
                <a:latin typeface="Arial Narrow" panose="020B0606020202030204" pitchFamily="34" charset="0"/>
              </a:rPr>
              <a:t> Curse </a:t>
            </a:r>
            <a:r>
              <a:rPr lang="es-ES" dirty="0" err="1">
                <a:latin typeface="Arial Narrow" panose="020B0606020202030204" pitchFamily="34" charset="0"/>
              </a:rPr>
              <a:t>that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is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celebrated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by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my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radiological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department</a:t>
            </a:r>
            <a:r>
              <a:rPr lang="es-ES" dirty="0">
                <a:latin typeface="Arial Narrow" panose="020B0606020202030204" pitchFamily="34" charset="0"/>
              </a:rPr>
              <a:t> in </a:t>
            </a:r>
            <a:r>
              <a:rPr lang="es-ES" dirty="0" err="1">
                <a:latin typeface="Arial Narrow" panose="020B0606020202030204" pitchFamily="34" charset="0"/>
              </a:rPr>
              <a:t>January</a:t>
            </a:r>
            <a:r>
              <a:rPr lang="es-ES" dirty="0">
                <a:latin typeface="Arial Narrow" panose="020B0606020202030204" pitchFamily="34" charset="0"/>
              </a:rPr>
              <a:t> 2023 in Málaga. </a:t>
            </a:r>
            <a:r>
              <a:rPr lang="es-ES" dirty="0" err="1">
                <a:latin typeface="Arial Narrow" panose="020B0606020202030204" pitchFamily="34" charset="0"/>
              </a:rPr>
              <a:t>For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this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six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residents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this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course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will</a:t>
            </a:r>
            <a:r>
              <a:rPr lang="es-ES" dirty="0">
                <a:latin typeface="Arial Narrow" panose="020B0606020202030204" pitchFamily="34" charset="0"/>
              </a:rPr>
              <a:t> be free.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latin typeface="Arial Narrow" panose="020B0606020202030204" pitchFamily="34" charset="0"/>
              </a:rPr>
              <a:t>I am </a:t>
            </a:r>
            <a:r>
              <a:rPr lang="es-ES" dirty="0" err="1">
                <a:latin typeface="Arial Narrow" panose="020B0606020202030204" pitchFamily="34" charset="0"/>
              </a:rPr>
              <a:t>goint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to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send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then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monthly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pediatric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radiological</a:t>
            </a:r>
            <a:r>
              <a:rPr lang="es-ES" dirty="0">
                <a:latin typeface="Arial Narrow" panose="020B0606020202030204" pitchFamily="34" charset="0"/>
              </a:rPr>
              <a:t> cases.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latin typeface="Arial Narrow" panose="020B0606020202030204" pitchFamily="34" charset="0"/>
              </a:rPr>
              <a:t>I </a:t>
            </a:r>
            <a:r>
              <a:rPr lang="es-ES" dirty="0" err="1">
                <a:latin typeface="Arial Narrow" panose="020B0606020202030204" pitchFamily="34" charset="0"/>
              </a:rPr>
              <a:t>have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talked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with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head of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Pediatric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Critical</a:t>
            </a:r>
            <a:r>
              <a:rPr lang="es-ES" dirty="0">
                <a:latin typeface="Arial Narrow" panose="020B0606020202030204" pitchFamily="34" charset="0"/>
              </a:rPr>
              <a:t> Care </a:t>
            </a:r>
            <a:r>
              <a:rPr lang="es-ES" dirty="0" err="1">
                <a:latin typeface="Arial Narrow" panose="020B0606020202030204" pitchFamily="34" charset="0"/>
              </a:rPr>
              <a:t>Unit</a:t>
            </a:r>
            <a:r>
              <a:rPr lang="es-ES" dirty="0">
                <a:latin typeface="Arial Narrow" panose="020B0606020202030204" pitchFamily="34" charset="0"/>
              </a:rPr>
              <a:t> and </a:t>
            </a:r>
            <a:r>
              <a:rPr lang="es-ES" dirty="0" err="1">
                <a:latin typeface="Arial Narrow" panose="020B0606020202030204" pitchFamily="34" charset="0"/>
              </a:rPr>
              <a:t>with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head of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Pediatric</a:t>
            </a:r>
            <a:r>
              <a:rPr lang="es-ES" dirty="0">
                <a:latin typeface="Arial Narrow" panose="020B0606020202030204" pitchFamily="34" charset="0"/>
              </a:rPr>
              <a:t> Neonatal </a:t>
            </a:r>
            <a:r>
              <a:rPr lang="es-ES" dirty="0" err="1">
                <a:latin typeface="Arial Narrow" panose="020B0606020202030204" pitchFamily="34" charset="0"/>
              </a:rPr>
              <a:t>Unit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about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pediatric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radiology</a:t>
            </a:r>
            <a:r>
              <a:rPr lang="es-ES" dirty="0">
                <a:latin typeface="Arial Narrow" panose="020B0606020202030204" pitchFamily="34" charset="0"/>
              </a:rPr>
              <a:t> and </a:t>
            </a:r>
            <a:r>
              <a:rPr lang="es-ES" dirty="0" err="1">
                <a:latin typeface="Arial Narrow" panose="020B0606020202030204" pitchFamily="34" charset="0"/>
              </a:rPr>
              <a:t>we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will</a:t>
            </a:r>
            <a:r>
              <a:rPr lang="es-ES" dirty="0">
                <a:latin typeface="Arial Narrow" panose="020B0606020202030204" pitchFamily="34" charset="0"/>
              </a:rPr>
              <a:t> in </a:t>
            </a:r>
            <a:r>
              <a:rPr lang="es-ES" dirty="0" err="1">
                <a:latin typeface="Arial Narrow" panose="020B0606020202030204" pitchFamily="34" charset="0"/>
              </a:rPr>
              <a:t>contact</a:t>
            </a:r>
            <a:r>
              <a:rPr lang="es-ES" dirty="0">
                <a:latin typeface="Arial Narrow" panose="020B0606020202030204" pitchFamily="34" charset="0"/>
              </a:rPr>
              <a:t>. I </a:t>
            </a:r>
            <a:r>
              <a:rPr lang="es-ES" dirty="0" err="1">
                <a:latin typeface="Arial Narrow" panose="020B0606020202030204" pitchFamily="34" charset="0"/>
              </a:rPr>
              <a:t>have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sent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them</a:t>
            </a:r>
            <a:r>
              <a:rPr lang="es-ES" dirty="0">
                <a:latin typeface="Arial Narrow" panose="020B0606020202030204" pitchFamily="34" charset="0"/>
              </a:rPr>
              <a:t> a </a:t>
            </a:r>
            <a:r>
              <a:rPr lang="es-ES" dirty="0" err="1">
                <a:latin typeface="Arial Narrow" panose="020B0606020202030204" pitchFamily="34" charset="0"/>
              </a:rPr>
              <a:t>pediatric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chest</a:t>
            </a:r>
            <a:r>
              <a:rPr lang="es-ES" dirty="0">
                <a:latin typeface="Arial Narrow" panose="020B0606020202030204" pitchFamily="34" charset="0"/>
              </a:rPr>
              <a:t> X-</a:t>
            </a:r>
            <a:r>
              <a:rPr lang="es-ES" dirty="0" err="1">
                <a:latin typeface="Arial Narrow" panose="020B0606020202030204" pitchFamily="34" charset="0"/>
              </a:rPr>
              <a:t>ray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reading</a:t>
            </a:r>
            <a:r>
              <a:rPr lang="es-ES" dirty="0">
                <a:latin typeface="Arial Narrow" panose="020B0606020202030204" pitchFamily="34" charset="0"/>
              </a:rPr>
              <a:t> tutorial.</a:t>
            </a:r>
          </a:p>
          <a:p>
            <a:endParaRPr lang="es-ES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>
                <a:latin typeface="Arial Narrow" panose="020B0606020202030204" pitchFamily="34" charset="0"/>
              </a:rPr>
              <a:t>Finally</a:t>
            </a:r>
            <a:r>
              <a:rPr lang="es-ES" dirty="0">
                <a:latin typeface="Arial Narrow" panose="020B0606020202030204" pitchFamily="34" charset="0"/>
              </a:rPr>
              <a:t>,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head </a:t>
            </a:r>
            <a:r>
              <a:rPr lang="es-ES" dirty="0" err="1">
                <a:latin typeface="Arial Narrow" panose="020B0606020202030204" pitchFamily="34" charset="0"/>
              </a:rPr>
              <a:t>of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Radiology</a:t>
            </a:r>
            <a:r>
              <a:rPr lang="es-ES" dirty="0">
                <a:latin typeface="Arial Narrow" panose="020B0606020202030204" pitchFamily="34" charset="0"/>
              </a:rPr>
              <a:t> and I </a:t>
            </a:r>
            <a:r>
              <a:rPr lang="es-ES" dirty="0" err="1">
                <a:latin typeface="Arial Narrow" panose="020B0606020202030204" pitchFamily="34" charset="0"/>
              </a:rPr>
              <a:t>had</a:t>
            </a:r>
            <a:r>
              <a:rPr lang="es-ES" dirty="0">
                <a:latin typeface="Arial Narrow" panose="020B0606020202030204" pitchFamily="34" charset="0"/>
              </a:rPr>
              <a:t> a meeting </a:t>
            </a:r>
            <a:r>
              <a:rPr lang="es-ES" dirty="0" err="1">
                <a:latin typeface="Arial Narrow" panose="020B0606020202030204" pitchFamily="34" charset="0"/>
              </a:rPr>
              <a:t>on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last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day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about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all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topics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discussed</a:t>
            </a:r>
            <a:r>
              <a:rPr lang="es-ES" dirty="0">
                <a:latin typeface="Arial Narrow" panose="020B060602020203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endParaRPr lang="es-ES" dirty="0">
              <a:latin typeface="Arial Narrow" panose="020B0606020202030204" pitchFamily="34" charset="0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7FAFE044-83EE-7ABF-CA22-BA17EEACE2DD}"/>
              </a:ext>
            </a:extLst>
          </p:cNvPr>
          <p:cNvCxnSpPr>
            <a:cxnSpLocks/>
          </p:cNvCxnSpPr>
          <p:nvPr/>
        </p:nvCxnSpPr>
        <p:spPr>
          <a:xfrm>
            <a:off x="1530431" y="0"/>
            <a:ext cx="0" cy="6858000"/>
          </a:xfrm>
          <a:prstGeom prst="line">
            <a:avLst/>
          </a:prstGeom>
          <a:ln w="28575">
            <a:solidFill>
              <a:srgbClr val="8862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437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CFC34213-68F1-E0D0-77F3-850C79FD6A6D}"/>
              </a:ext>
            </a:extLst>
          </p:cNvPr>
          <p:cNvSpPr/>
          <p:nvPr/>
        </p:nvSpPr>
        <p:spPr>
          <a:xfrm>
            <a:off x="975360" y="-1"/>
            <a:ext cx="11216640" cy="64921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F8CA75F-9FE5-C513-2CFB-79B38C69C0DF}"/>
              </a:ext>
            </a:extLst>
          </p:cNvPr>
          <p:cNvSpPr txBox="1"/>
          <p:nvPr/>
        </p:nvSpPr>
        <p:spPr>
          <a:xfrm>
            <a:off x="1861820" y="3429000"/>
            <a:ext cx="57607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 Narrow" panose="020B0606020202030204" pitchFamily="34" charset="0"/>
              </a:rPr>
              <a:t>I </a:t>
            </a:r>
            <a:r>
              <a:rPr lang="es-ES" dirty="0" err="1">
                <a:latin typeface="Arial Narrow" panose="020B0606020202030204" pitchFamily="34" charset="0"/>
              </a:rPr>
              <a:t>have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to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thank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the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Radiodiology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Team</a:t>
            </a:r>
            <a:r>
              <a:rPr lang="es-ES" dirty="0">
                <a:latin typeface="Arial Narrow" panose="020B0606020202030204" pitchFamily="34" charset="0"/>
              </a:rPr>
              <a:t> at </a:t>
            </a:r>
            <a:r>
              <a:rPr lang="es-ES" dirty="0" err="1">
                <a:latin typeface="Arial Narrow" panose="020B0606020202030204" pitchFamily="34" charset="0"/>
              </a:rPr>
              <a:t>Jimma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University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Specialized</a:t>
            </a:r>
            <a:r>
              <a:rPr lang="es-ES" dirty="0">
                <a:latin typeface="Arial Narrow" panose="020B0606020202030204" pitchFamily="34" charset="0"/>
              </a:rPr>
              <a:t> Hospital </a:t>
            </a:r>
            <a:r>
              <a:rPr lang="es-ES" dirty="0" err="1">
                <a:latin typeface="Arial Narrow" panose="020B0606020202030204" pitchFamily="34" charset="0"/>
              </a:rPr>
              <a:t>for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b="1" dirty="0" err="1">
                <a:latin typeface="Arial Narrow" panose="020B0606020202030204" pitchFamily="34" charset="0"/>
              </a:rPr>
              <a:t>their</a:t>
            </a:r>
            <a:r>
              <a:rPr lang="es-ES" b="1" dirty="0">
                <a:latin typeface="Arial Narrow" panose="020B0606020202030204" pitchFamily="34" charset="0"/>
              </a:rPr>
              <a:t> </a:t>
            </a:r>
            <a:r>
              <a:rPr lang="es-ES" b="1" dirty="0" err="1">
                <a:latin typeface="Arial Narrow" panose="020B0606020202030204" pitchFamily="34" charset="0"/>
              </a:rPr>
              <a:t>constant</a:t>
            </a:r>
            <a:r>
              <a:rPr lang="es-ES" b="1" dirty="0">
                <a:latin typeface="Arial Narrow" panose="020B0606020202030204" pitchFamily="34" charset="0"/>
              </a:rPr>
              <a:t> </a:t>
            </a:r>
            <a:r>
              <a:rPr lang="es-ES" b="1" dirty="0" err="1">
                <a:latin typeface="Arial Narrow" panose="020B0606020202030204" pitchFamily="34" charset="0"/>
              </a:rPr>
              <a:t>work</a:t>
            </a:r>
            <a:r>
              <a:rPr lang="es-ES" b="1" dirty="0">
                <a:latin typeface="Arial Narrow" panose="020B0606020202030204" pitchFamily="34" charset="0"/>
              </a:rPr>
              <a:t>, </a:t>
            </a:r>
            <a:r>
              <a:rPr lang="es-ES" b="1" dirty="0" err="1">
                <a:latin typeface="Arial Narrow" panose="020B0606020202030204" pitchFamily="34" charset="0"/>
              </a:rPr>
              <a:t>their</a:t>
            </a:r>
            <a:r>
              <a:rPr lang="es-ES" b="1" dirty="0">
                <a:latin typeface="Arial Narrow" panose="020B0606020202030204" pitchFamily="34" charset="0"/>
              </a:rPr>
              <a:t> </a:t>
            </a:r>
            <a:r>
              <a:rPr lang="es-ES" b="1" dirty="0" err="1">
                <a:latin typeface="Arial Narrow" panose="020B0606020202030204" pitchFamily="34" charset="0"/>
              </a:rPr>
              <a:t>dedication</a:t>
            </a:r>
            <a:r>
              <a:rPr lang="es-ES" b="1" dirty="0">
                <a:latin typeface="Arial Narrow" panose="020B0606020202030204" pitchFamily="34" charset="0"/>
              </a:rPr>
              <a:t>, and </a:t>
            </a:r>
            <a:r>
              <a:rPr lang="es-ES" b="1" dirty="0" err="1">
                <a:latin typeface="Arial Narrow" panose="020B0606020202030204" pitchFamily="34" charset="0"/>
              </a:rPr>
              <a:t>the</a:t>
            </a:r>
            <a:r>
              <a:rPr lang="es-ES" b="1" dirty="0">
                <a:latin typeface="Arial Narrow" panose="020B0606020202030204" pitchFamily="34" charset="0"/>
              </a:rPr>
              <a:t> </a:t>
            </a:r>
            <a:r>
              <a:rPr lang="es-ES" b="1" dirty="0" err="1">
                <a:latin typeface="Arial Narrow" panose="020B0606020202030204" pitchFamily="34" charset="0"/>
              </a:rPr>
              <a:t>warm</a:t>
            </a:r>
            <a:r>
              <a:rPr lang="es-ES" b="1" dirty="0">
                <a:latin typeface="Arial Narrow" panose="020B0606020202030204" pitchFamily="34" charset="0"/>
              </a:rPr>
              <a:t> </a:t>
            </a:r>
            <a:r>
              <a:rPr lang="es-ES" b="1" dirty="0" err="1">
                <a:latin typeface="Arial Narrow" panose="020B0606020202030204" pitchFamily="34" charset="0"/>
              </a:rPr>
              <a:t>welcome</a:t>
            </a:r>
            <a:r>
              <a:rPr lang="es-ES" b="1" dirty="0">
                <a:latin typeface="Arial Narrow" panose="020B0606020202030204" pitchFamily="34" charset="0"/>
              </a:rPr>
              <a:t> </a:t>
            </a:r>
            <a:r>
              <a:rPr lang="es-ES" b="1" dirty="0" err="1">
                <a:latin typeface="Arial Narrow" panose="020B0606020202030204" pitchFamily="34" charset="0"/>
              </a:rPr>
              <a:t>with</a:t>
            </a:r>
            <a:r>
              <a:rPr lang="es-ES" b="1" dirty="0">
                <a:latin typeface="Arial Narrow" panose="020B0606020202030204" pitchFamily="34" charset="0"/>
              </a:rPr>
              <a:t> </a:t>
            </a:r>
            <a:r>
              <a:rPr lang="es-ES" b="1" dirty="0" err="1">
                <a:latin typeface="Arial Narrow" panose="020B0606020202030204" pitchFamily="34" charset="0"/>
              </a:rPr>
              <a:t>which</a:t>
            </a:r>
            <a:r>
              <a:rPr lang="es-ES" b="1" dirty="0">
                <a:latin typeface="Arial Narrow" panose="020B0606020202030204" pitchFamily="34" charset="0"/>
              </a:rPr>
              <a:t> </a:t>
            </a:r>
            <a:r>
              <a:rPr lang="es-ES" b="1" dirty="0" err="1">
                <a:latin typeface="Arial Narrow" panose="020B0606020202030204" pitchFamily="34" charset="0"/>
              </a:rPr>
              <a:t>they</a:t>
            </a:r>
            <a:r>
              <a:rPr lang="es-ES" b="1" dirty="0">
                <a:latin typeface="Arial Narrow" panose="020B0606020202030204" pitchFamily="34" charset="0"/>
              </a:rPr>
              <a:t> </a:t>
            </a:r>
            <a:r>
              <a:rPr lang="es-ES" b="1" dirty="0" err="1">
                <a:latin typeface="Arial Narrow" panose="020B0606020202030204" pitchFamily="34" charset="0"/>
              </a:rPr>
              <a:t>have</a:t>
            </a:r>
            <a:r>
              <a:rPr lang="es-ES" b="1" dirty="0">
                <a:latin typeface="Arial Narrow" panose="020B0606020202030204" pitchFamily="34" charset="0"/>
              </a:rPr>
              <a:t> </a:t>
            </a:r>
            <a:r>
              <a:rPr lang="es-ES" b="1" dirty="0" err="1">
                <a:latin typeface="Arial Narrow" panose="020B0606020202030204" pitchFamily="34" charset="0"/>
              </a:rPr>
              <a:t>received</a:t>
            </a:r>
            <a:r>
              <a:rPr lang="es-ES" b="1" dirty="0">
                <a:latin typeface="Arial Narrow" panose="020B0606020202030204" pitchFamily="34" charset="0"/>
              </a:rPr>
              <a:t> me. </a:t>
            </a:r>
          </a:p>
          <a:p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>
                <a:latin typeface="Arial Narrow" panose="020B0606020202030204" pitchFamily="34" charset="0"/>
              </a:rPr>
              <a:t>A </a:t>
            </a:r>
            <a:r>
              <a:rPr lang="es-ES" dirty="0" err="1">
                <a:latin typeface="Arial Narrow" panose="020B0606020202030204" pitchFamily="34" charset="0"/>
              </a:rPr>
              <a:t>respectful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greating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to</a:t>
            </a:r>
            <a:r>
              <a:rPr lang="es-ES" dirty="0">
                <a:latin typeface="Arial Narrow" panose="020B0606020202030204" pitchFamily="34" charset="0"/>
              </a:rPr>
              <a:t> </a:t>
            </a:r>
            <a:r>
              <a:rPr lang="es-ES" dirty="0" err="1">
                <a:latin typeface="Arial Narrow" panose="020B0606020202030204" pitchFamily="34" charset="0"/>
              </a:rPr>
              <a:t>all</a:t>
            </a:r>
            <a:r>
              <a:rPr lang="es-ES" dirty="0">
                <a:latin typeface="Arial Narrow" panose="020B0606020202030204" pitchFamily="34" charset="0"/>
              </a:rPr>
              <a:t>.  </a:t>
            </a:r>
          </a:p>
          <a:p>
            <a:endParaRPr lang="es-ES" dirty="0">
              <a:latin typeface="Arial Narrow" panose="020B0606020202030204" pitchFamily="34" charset="0"/>
            </a:endParaRPr>
          </a:p>
          <a:p>
            <a:endParaRPr lang="es-ES" dirty="0">
              <a:latin typeface="Arial Narrow" panose="020B0606020202030204" pitchFamily="34" charset="0"/>
            </a:endParaRPr>
          </a:p>
          <a:p>
            <a:endParaRPr lang="es-ES" dirty="0">
              <a:latin typeface="Arial Narrow" panose="020B0606020202030204" pitchFamily="34" charset="0"/>
            </a:endParaRPr>
          </a:p>
          <a:p>
            <a:r>
              <a:rPr lang="es-ES" dirty="0">
                <a:latin typeface="Arial Narrow" panose="020B0606020202030204" pitchFamily="34" charset="0"/>
              </a:rPr>
              <a:t>María Isabel Martínez León, MD, PhD. </a:t>
            </a:r>
            <a:r>
              <a:rPr lang="es-ES" dirty="0">
                <a:latin typeface="Arial Narrow" panose="020B0606020202030204" pitchFamily="34" charset="0"/>
                <a:hlinkClick r:id="rId2"/>
              </a:rPr>
              <a:t>maria.i.martinez.leon@gmail.com</a:t>
            </a:r>
            <a:endParaRPr lang="es-ES" dirty="0">
              <a:latin typeface="Arial Narrow" panose="020B0606020202030204" pitchFamily="34" charset="0"/>
            </a:endParaRPr>
          </a:p>
          <a:p>
            <a:endParaRPr lang="es-ES" dirty="0">
              <a:latin typeface="Arial Narrow" panose="020B0606020202030204" pitchFamily="34" charset="0"/>
            </a:endParaRPr>
          </a:p>
        </p:txBody>
      </p:sp>
      <p:sp>
        <p:nvSpPr>
          <p:cNvPr id="3" name="Triángulo isósceles 2">
            <a:extLst>
              <a:ext uri="{FF2B5EF4-FFF2-40B4-BE49-F238E27FC236}">
                <a16:creationId xmlns:a16="http://schemas.microsoft.com/office/drawing/2014/main" id="{1919CDF0-81A0-BEB3-53E2-B1507E9C22DF}"/>
              </a:ext>
            </a:extLst>
          </p:cNvPr>
          <p:cNvSpPr/>
          <p:nvPr/>
        </p:nvSpPr>
        <p:spPr>
          <a:xfrm rot="16200000">
            <a:off x="9930131" y="1113154"/>
            <a:ext cx="1647825" cy="1514476"/>
          </a:xfrm>
          <a:prstGeom prst="triangl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65067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</TotalTime>
  <Words>1585</Words>
  <Application>Microsoft Office PowerPoint</Application>
  <PresentationFormat>Panorámica</PresentationFormat>
  <Paragraphs>149</Paragraphs>
  <Slides>12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arial</vt:lpstr>
      <vt:lpstr>Arial Narrow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Isabel Martinez Leon</dc:creator>
  <cp:lastModifiedBy>Maria Isabel Martinez Leon</cp:lastModifiedBy>
  <cp:revision>22</cp:revision>
  <dcterms:created xsi:type="dcterms:W3CDTF">2022-06-27T18:26:35Z</dcterms:created>
  <dcterms:modified xsi:type="dcterms:W3CDTF">2022-11-26T07:41:07Z</dcterms:modified>
</cp:coreProperties>
</file>